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7" r:id="rId3"/>
  </p:sldMasterIdLst>
  <p:notesMasterIdLst>
    <p:notesMasterId r:id="rId28"/>
  </p:notesMasterIdLst>
  <p:sldIdLst>
    <p:sldId id="257" r:id="rId4"/>
    <p:sldId id="258" r:id="rId5"/>
    <p:sldId id="259" r:id="rId6"/>
    <p:sldId id="260" r:id="rId7"/>
    <p:sldId id="299" r:id="rId8"/>
    <p:sldId id="300" r:id="rId9"/>
    <p:sldId id="301" r:id="rId10"/>
    <p:sldId id="337" r:id="rId11"/>
    <p:sldId id="334" r:id="rId12"/>
    <p:sldId id="303" r:id="rId13"/>
    <p:sldId id="360" r:id="rId14"/>
    <p:sldId id="375" r:id="rId15"/>
    <p:sldId id="354" r:id="rId16"/>
    <p:sldId id="306" r:id="rId17"/>
    <p:sldId id="327" r:id="rId18"/>
    <p:sldId id="342" r:id="rId19"/>
    <p:sldId id="378" r:id="rId20"/>
    <p:sldId id="261" r:id="rId21"/>
    <p:sldId id="380" r:id="rId22"/>
    <p:sldId id="265" r:id="rId23"/>
    <p:sldId id="263" r:id="rId24"/>
    <p:sldId id="379" r:id="rId25"/>
    <p:sldId id="264"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50560" autoAdjust="0"/>
  </p:normalViewPr>
  <p:slideViewPr>
    <p:cSldViewPr snapToGrid="0">
      <p:cViewPr varScale="1">
        <p:scale>
          <a:sx n="64" d="100"/>
          <a:sy n="64" d="100"/>
        </p:scale>
        <p:origin x="72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dgm:t>
        <a:bodyPr/>
        <a:lstStyle/>
        <a:p>
          <a:r>
            <a:rPr lang="en-US" dirty="0"/>
            <a:t>Guest OS Version</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57D17DB3-DD0F-411D-8B9C-31E2520EAE54}">
      <dgm:prSet/>
      <dgm:spPr/>
      <dgm:t>
        <a:bodyPr/>
        <a:lstStyle/>
        <a:p>
          <a:r>
            <a:rPr lang="en-US"/>
            <a:t>General Disk Requirements</a:t>
          </a:r>
        </a:p>
      </dgm:t>
    </dgm:pt>
    <dgm:pt modelId="{6D23E370-6D83-4940-8E45-2E418A736B7A}" type="parTrans" cxnId="{308FC9FA-91ED-4E95-8545-B37DB573CAD6}">
      <dgm:prSet/>
      <dgm:spPr/>
      <dgm:t>
        <a:bodyPr/>
        <a:lstStyle/>
        <a:p>
          <a:endParaRPr lang="en-US"/>
        </a:p>
      </dgm:t>
    </dgm:pt>
    <dgm:pt modelId="{458C73AB-76B9-4EE1-BF43-FBA9CA129A2E}" type="sibTrans" cxnId="{308FC9FA-91ED-4E95-8545-B37DB573CAD6}">
      <dgm:prSet/>
      <dgm:spPr/>
      <dgm:t>
        <a:bodyPr/>
        <a:lstStyle/>
        <a:p>
          <a:endParaRPr lang="en-US"/>
        </a:p>
      </dgm:t>
    </dgm:pt>
    <dgm:pt modelId="{B336F493-58EC-4672-86AB-AE2807B46E54}">
      <dgm:prSet/>
      <dgm:spPr/>
      <dgm:t>
        <a:bodyPr/>
        <a:lstStyle/>
        <a:p>
          <a:r>
            <a:rPr lang="en-US"/>
            <a:t>Windows OS Requirements</a:t>
          </a:r>
        </a:p>
      </dgm:t>
    </dgm:pt>
    <dgm:pt modelId="{1B2EDFA9-AC73-4006-A207-FF428E9460BA}" type="parTrans" cxnId="{4AA65BF4-9FC5-419A-930E-84D1C3A8921B}">
      <dgm:prSet/>
      <dgm:spPr/>
      <dgm:t>
        <a:bodyPr/>
        <a:lstStyle/>
        <a:p>
          <a:endParaRPr lang="en-US"/>
        </a:p>
      </dgm:t>
    </dgm:pt>
    <dgm:pt modelId="{ADA7D787-553C-455D-94DD-41B8E3792BD5}" type="sibTrans" cxnId="{4AA65BF4-9FC5-419A-930E-84D1C3A8921B}">
      <dgm:prSet/>
      <dgm:spPr/>
      <dgm:t>
        <a:bodyPr/>
        <a:lstStyle/>
        <a:p>
          <a:endParaRPr lang="en-US"/>
        </a:p>
      </dgm:t>
    </dgm:pt>
    <dgm:pt modelId="{5760889F-007B-484F-ABC1-CE8FDDE934EA}">
      <dgm:prSet/>
      <dgm:spPr/>
      <dgm:t>
        <a:bodyPr/>
        <a:lstStyle/>
        <a:p>
          <a:r>
            <a:rPr lang="en-US"/>
            <a:t>Hypervisor Requriements</a:t>
          </a:r>
        </a:p>
      </dgm:t>
    </dgm:pt>
    <dgm:pt modelId="{A4079C91-0036-4E18-AFCA-2B3D9050E266}" type="parTrans" cxnId="{5A3A8A5C-A4E2-44B1-A822-D00F87EB3EA4}">
      <dgm:prSet/>
      <dgm:spPr/>
      <dgm:t>
        <a:bodyPr/>
        <a:lstStyle/>
        <a:p>
          <a:endParaRPr lang="en-US"/>
        </a:p>
      </dgm:t>
    </dgm:pt>
    <dgm:pt modelId="{A7DF2A6B-C505-4761-B5D8-DE3508C18401}" type="sibTrans" cxnId="{5A3A8A5C-A4E2-44B1-A822-D00F87EB3EA4}">
      <dgm:prSet/>
      <dgm:spPr/>
      <dgm:t>
        <a:bodyPr/>
        <a:lstStyle/>
        <a:p>
          <a:endParaRPr lang="en-US"/>
        </a:p>
      </dgm:t>
    </dgm:pt>
    <dgm:pt modelId="{2BC1BD97-03F6-461A-A3CB-81C77586FDF6}">
      <dgm:prSet/>
      <dgm:spPr/>
      <dgm:t>
        <a:bodyPr/>
        <a:lstStyle/>
        <a:p>
          <a:r>
            <a:rPr lang="en-US"/>
            <a:t>Disk Space Requirements</a:t>
          </a:r>
        </a:p>
      </dgm:t>
    </dgm:pt>
    <dgm:pt modelId="{CD1350E4-922D-418D-B33F-4314051209F7}" type="parTrans" cxnId="{48179636-6A6A-4BED-9A51-6E2BE593A2CB}">
      <dgm:prSet/>
      <dgm:spPr/>
      <dgm:t>
        <a:bodyPr/>
        <a:lstStyle/>
        <a:p>
          <a:endParaRPr lang="en-US"/>
        </a:p>
      </dgm:t>
    </dgm:pt>
    <dgm:pt modelId="{1223B4B4-3B31-4A92-8ECC-1DA8FD6E0E5D}" type="sibTrans" cxnId="{48179636-6A6A-4BED-9A51-6E2BE593A2CB}">
      <dgm:prSet/>
      <dgm:spPr/>
      <dgm:t>
        <a:bodyPr/>
        <a:lstStyle/>
        <a:p>
          <a:endParaRPr lang="en-US"/>
        </a:p>
      </dgm:t>
    </dgm:pt>
    <dgm:pt modelId="{25B370CB-3CAD-43BC-9868-90D0B3221F73}">
      <dgm:prSet/>
      <dgm:spPr/>
      <dgm:t>
        <a:bodyPr/>
        <a:lstStyle/>
        <a:p>
          <a:r>
            <a:rPr lang="en-US"/>
            <a:t>.NET Version Requirements</a:t>
          </a:r>
        </a:p>
      </dgm:t>
    </dgm:pt>
    <dgm:pt modelId="{B55413EB-DBF5-4B5C-B9F1-632F02D5714A}" type="parTrans" cxnId="{147A7DB3-FE66-48D7-8F42-6448ECFC3413}">
      <dgm:prSet/>
      <dgm:spPr/>
      <dgm:t>
        <a:bodyPr/>
        <a:lstStyle/>
        <a:p>
          <a:endParaRPr lang="en-US"/>
        </a:p>
      </dgm:t>
    </dgm:pt>
    <dgm:pt modelId="{B5395B32-2DE7-4590-9A96-4B7039AC8DCC}" type="sibTrans" cxnId="{147A7DB3-FE66-48D7-8F42-6448ECFC3413}">
      <dgm:prSet/>
      <dgm:spPr/>
      <dgm:t>
        <a:bodyPr/>
        <a:lstStyle/>
        <a:p>
          <a:endParaRPr lang="en-US"/>
        </a:p>
      </dgm:t>
    </dgm:pt>
    <dgm:pt modelId="{647865F7-87A3-4F21-B3D0-D0335DFA76DF}">
      <dgm:prSet/>
      <dgm:spPr/>
      <dgm:t>
        <a:bodyPr/>
        <a:lstStyle/>
        <a:p>
          <a:r>
            <a:rPr lang="en-US"/>
            <a:t>Machine Name Length Requirements</a:t>
          </a:r>
        </a:p>
      </dgm:t>
    </dgm:pt>
    <dgm:pt modelId="{17E5BAEF-6A41-432C-9EEA-BF0D68350FAB}" type="parTrans" cxnId="{4E12E623-3401-48AB-B083-3D3A57FD26DA}">
      <dgm:prSet/>
      <dgm:spPr/>
      <dgm:t>
        <a:bodyPr/>
        <a:lstStyle/>
        <a:p>
          <a:endParaRPr lang="en-US"/>
        </a:p>
      </dgm:t>
    </dgm:pt>
    <dgm:pt modelId="{D254B9B4-DAE9-4816-9711-57AC5DF9B6C6}" type="sibTrans" cxnId="{4E12E623-3401-48AB-B083-3D3A57FD26DA}">
      <dgm:prSet/>
      <dgm:spPr/>
      <dgm:t>
        <a:bodyPr/>
        <a:lstStyle/>
        <a:p>
          <a:endParaRPr lang="en-US"/>
        </a:p>
      </dgm:t>
    </dgm:pt>
    <dgm:pt modelId="{FF1ACFB6-081C-4239-9AAB-5C1C1806FAF4}">
      <dgm:prSet/>
      <dgm:spPr/>
      <dgm:t>
        <a:bodyPr/>
        <a:lstStyle/>
        <a:p>
          <a:r>
            <a:rPr lang="en-US"/>
            <a:t>Boot Software Requirements</a:t>
          </a:r>
        </a:p>
      </dgm:t>
    </dgm:pt>
    <dgm:pt modelId="{63805AD2-241B-47E9-BFB7-89002F196006}" type="parTrans" cxnId="{7DB310FC-CB7D-4CD8-85C1-D469BDCEB2A7}">
      <dgm:prSet/>
      <dgm:spPr/>
      <dgm:t>
        <a:bodyPr/>
        <a:lstStyle/>
        <a:p>
          <a:endParaRPr lang="en-US"/>
        </a:p>
      </dgm:t>
    </dgm:pt>
    <dgm:pt modelId="{14CC850C-E80C-4A9F-8400-C7A8E2DBC0E8}" type="sibTrans" cxnId="{7DB310FC-CB7D-4CD8-85C1-D469BDCEB2A7}">
      <dgm:prSet/>
      <dgm:spPr/>
      <dgm:t>
        <a:bodyPr/>
        <a:lstStyle/>
        <a:p>
          <a:endParaRPr lang="en-US"/>
        </a:p>
      </dgm:t>
    </dgm:pt>
    <dgm:pt modelId="{28DCC607-2087-4721-8104-590F0CE6B656}">
      <dgm:prSet/>
      <dgm:spPr/>
      <dgm:t>
        <a:bodyPr/>
        <a:lstStyle/>
        <a:p>
          <a:r>
            <a:rPr lang="en-US"/>
            <a:t>VMware Tools Installed</a:t>
          </a:r>
        </a:p>
      </dgm:t>
    </dgm:pt>
    <dgm:pt modelId="{7F42B4C1-4C14-4C03-B7C8-5B0D7C98A27F}" type="parTrans" cxnId="{BB174384-12E0-48EE-84B1-4D0B762800BC}">
      <dgm:prSet/>
      <dgm:spPr/>
      <dgm:t>
        <a:bodyPr/>
        <a:lstStyle/>
        <a:p>
          <a:endParaRPr lang="en-US"/>
        </a:p>
      </dgm:t>
    </dgm:pt>
    <dgm:pt modelId="{1C6AA894-EE62-45B7-A416-180244DF2CB8}" type="sibTrans" cxnId="{BB174384-12E0-48EE-84B1-4D0B762800BC}">
      <dgm:prSet/>
      <dgm:spPr/>
      <dgm:t>
        <a:bodyPr/>
        <a:lstStyle/>
        <a:p>
          <a:endParaRPr lang="en-US"/>
        </a:p>
      </dgm:t>
    </dgm:pt>
    <dgm:pt modelId="{73D0BC8D-61CD-4D01-AA44-BC465F04230C}">
      <dgm:prSet/>
      <dgm:spPr/>
      <dgm:t>
        <a:bodyPr/>
        <a:lstStyle/>
        <a:p>
          <a:r>
            <a:rPr lang="en-US"/>
            <a:t>Linux System Requirements</a:t>
          </a:r>
        </a:p>
      </dgm:t>
    </dgm:pt>
    <dgm:pt modelId="{04FD96EE-68AF-41CA-A7D4-D90E20502993}" type="parTrans" cxnId="{B7D31C6E-5D40-4B17-92AC-B5C872E78F15}">
      <dgm:prSet/>
      <dgm:spPr/>
      <dgm:t>
        <a:bodyPr/>
        <a:lstStyle/>
        <a:p>
          <a:endParaRPr lang="en-US"/>
        </a:p>
      </dgm:t>
    </dgm:pt>
    <dgm:pt modelId="{068A04FA-B26B-41E7-82B9-E014904D9EC7}" type="sibTrans" cxnId="{B7D31C6E-5D40-4B17-92AC-B5C872E78F15}">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10">
        <dgm:presLayoutVars>
          <dgm:bulletEnabled val="1"/>
        </dgm:presLayoutVars>
      </dgm:prSet>
      <dgm:spPr/>
    </dgm:pt>
    <dgm:pt modelId="{01047C1A-D435-471B-B387-E94DF8AFB78A}" type="pres">
      <dgm:prSet presAssocID="{1048ED3B-4F87-4546-8059-BEE8F77F0C4E}" presName="sibTrans" presStyleCnt="0"/>
      <dgm:spPr/>
    </dgm:pt>
    <dgm:pt modelId="{71168C55-DEB1-4E9C-AE43-F718F11B439F}" type="pres">
      <dgm:prSet presAssocID="{57D17DB3-DD0F-411D-8B9C-31E2520EAE54}" presName="node" presStyleLbl="node1" presStyleIdx="1" presStyleCnt="10">
        <dgm:presLayoutVars>
          <dgm:bulletEnabled val="1"/>
        </dgm:presLayoutVars>
      </dgm:prSet>
      <dgm:spPr/>
    </dgm:pt>
    <dgm:pt modelId="{A4BD19E2-604A-42D6-B11C-7E9A48E1AC3B}" type="pres">
      <dgm:prSet presAssocID="{458C73AB-76B9-4EE1-BF43-FBA9CA129A2E}" presName="sibTrans" presStyleCnt="0"/>
      <dgm:spPr/>
    </dgm:pt>
    <dgm:pt modelId="{174D306F-C201-4693-ABF4-99E3633D0F75}" type="pres">
      <dgm:prSet presAssocID="{B336F493-58EC-4672-86AB-AE2807B46E54}" presName="node" presStyleLbl="node1" presStyleIdx="2" presStyleCnt="10">
        <dgm:presLayoutVars>
          <dgm:bulletEnabled val="1"/>
        </dgm:presLayoutVars>
      </dgm:prSet>
      <dgm:spPr/>
    </dgm:pt>
    <dgm:pt modelId="{0804299B-3D11-415F-80FA-51AA83687319}" type="pres">
      <dgm:prSet presAssocID="{ADA7D787-553C-455D-94DD-41B8E3792BD5}" presName="sibTrans" presStyleCnt="0"/>
      <dgm:spPr/>
    </dgm:pt>
    <dgm:pt modelId="{BCF041CE-85C2-4463-B212-67934CB2813E}" type="pres">
      <dgm:prSet presAssocID="{5760889F-007B-484F-ABC1-CE8FDDE934EA}" presName="node" presStyleLbl="node1" presStyleIdx="3" presStyleCnt="10">
        <dgm:presLayoutVars>
          <dgm:bulletEnabled val="1"/>
        </dgm:presLayoutVars>
      </dgm:prSet>
      <dgm:spPr/>
    </dgm:pt>
    <dgm:pt modelId="{874631B4-B333-4398-A784-D50202578195}" type="pres">
      <dgm:prSet presAssocID="{A7DF2A6B-C505-4761-B5D8-DE3508C18401}" presName="sibTrans" presStyleCnt="0"/>
      <dgm:spPr/>
    </dgm:pt>
    <dgm:pt modelId="{7DA1BE7F-3704-40E7-A016-365EC69183CE}" type="pres">
      <dgm:prSet presAssocID="{2BC1BD97-03F6-461A-A3CB-81C77586FDF6}" presName="node" presStyleLbl="node1" presStyleIdx="4" presStyleCnt="10">
        <dgm:presLayoutVars>
          <dgm:bulletEnabled val="1"/>
        </dgm:presLayoutVars>
      </dgm:prSet>
      <dgm:spPr/>
    </dgm:pt>
    <dgm:pt modelId="{396C81F7-D508-47E5-8E9D-CF09FD8BAB8C}" type="pres">
      <dgm:prSet presAssocID="{1223B4B4-3B31-4A92-8ECC-1DA8FD6E0E5D}" presName="sibTrans" presStyleCnt="0"/>
      <dgm:spPr/>
    </dgm:pt>
    <dgm:pt modelId="{186793EB-BCA7-4F18-8B3A-D585B7100D20}" type="pres">
      <dgm:prSet presAssocID="{25B370CB-3CAD-43BC-9868-90D0B3221F73}" presName="node" presStyleLbl="node1" presStyleIdx="5" presStyleCnt="10">
        <dgm:presLayoutVars>
          <dgm:bulletEnabled val="1"/>
        </dgm:presLayoutVars>
      </dgm:prSet>
      <dgm:spPr/>
    </dgm:pt>
    <dgm:pt modelId="{49B0BFC8-4E94-4D41-B98E-CB271EE5DB68}" type="pres">
      <dgm:prSet presAssocID="{B5395B32-2DE7-4590-9A96-4B7039AC8DCC}" presName="sibTrans" presStyleCnt="0"/>
      <dgm:spPr/>
    </dgm:pt>
    <dgm:pt modelId="{F11680EB-DB74-4F86-AF6A-1EDB12A21910}" type="pres">
      <dgm:prSet presAssocID="{647865F7-87A3-4F21-B3D0-D0335DFA76DF}" presName="node" presStyleLbl="node1" presStyleIdx="6" presStyleCnt="10">
        <dgm:presLayoutVars>
          <dgm:bulletEnabled val="1"/>
        </dgm:presLayoutVars>
      </dgm:prSet>
      <dgm:spPr/>
    </dgm:pt>
    <dgm:pt modelId="{37923FC6-933B-4DB0-8292-543674C6BB71}" type="pres">
      <dgm:prSet presAssocID="{D254B9B4-DAE9-4816-9711-57AC5DF9B6C6}" presName="sibTrans" presStyleCnt="0"/>
      <dgm:spPr/>
    </dgm:pt>
    <dgm:pt modelId="{5F9AA3FC-6BAD-4D74-B990-BDFF7439C0B2}" type="pres">
      <dgm:prSet presAssocID="{FF1ACFB6-081C-4239-9AAB-5C1C1806FAF4}" presName="node" presStyleLbl="node1" presStyleIdx="7" presStyleCnt="10">
        <dgm:presLayoutVars>
          <dgm:bulletEnabled val="1"/>
        </dgm:presLayoutVars>
      </dgm:prSet>
      <dgm:spPr/>
    </dgm:pt>
    <dgm:pt modelId="{B0B08785-9DA0-4FEF-8EC9-D896FA617BF4}" type="pres">
      <dgm:prSet presAssocID="{14CC850C-E80C-4A9F-8400-C7A8E2DBC0E8}" presName="sibTrans" presStyleCnt="0"/>
      <dgm:spPr/>
    </dgm:pt>
    <dgm:pt modelId="{9B0A27E1-8D10-4EC5-B2D1-E7FD459BBB1C}" type="pres">
      <dgm:prSet presAssocID="{28DCC607-2087-4721-8104-590F0CE6B656}" presName="node" presStyleLbl="node1" presStyleIdx="8" presStyleCnt="10">
        <dgm:presLayoutVars>
          <dgm:bulletEnabled val="1"/>
        </dgm:presLayoutVars>
      </dgm:prSet>
      <dgm:spPr/>
    </dgm:pt>
    <dgm:pt modelId="{DAD5C0C2-5F24-4B49-ADCA-54C8B22F4E3C}" type="pres">
      <dgm:prSet presAssocID="{1C6AA894-EE62-45B7-A416-180244DF2CB8}" presName="sibTrans" presStyleCnt="0"/>
      <dgm:spPr/>
    </dgm:pt>
    <dgm:pt modelId="{B04BFC0A-A0CC-4066-9D32-A630F234D4AF}" type="pres">
      <dgm:prSet presAssocID="{73D0BC8D-61CD-4D01-AA44-BC465F04230C}" presName="node" presStyleLbl="node1" presStyleIdx="9" presStyleCnt="10">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08592118-C8BD-4BBE-B713-1853077747A4}" type="presOf" srcId="{2BC1BD97-03F6-461A-A3CB-81C77586FDF6}" destId="{7DA1BE7F-3704-40E7-A016-365EC69183CE}" srcOrd="0" destOrd="0" presId="urn:microsoft.com/office/officeart/2005/8/layout/default"/>
    <dgm:cxn modelId="{4E12E623-3401-48AB-B083-3D3A57FD26DA}" srcId="{2847CB80-C968-40A8-A10F-D0F89977239B}" destId="{647865F7-87A3-4F21-B3D0-D0335DFA76DF}" srcOrd="6" destOrd="0" parTransId="{17E5BAEF-6A41-432C-9EEA-BF0D68350FAB}" sibTransId="{D254B9B4-DAE9-4816-9711-57AC5DF9B6C6}"/>
    <dgm:cxn modelId="{48179636-6A6A-4BED-9A51-6E2BE593A2CB}" srcId="{2847CB80-C968-40A8-A10F-D0F89977239B}" destId="{2BC1BD97-03F6-461A-A3CB-81C77586FDF6}" srcOrd="4" destOrd="0" parTransId="{CD1350E4-922D-418D-B33F-4314051209F7}" sibTransId="{1223B4B4-3B31-4A92-8ECC-1DA8FD6E0E5D}"/>
    <dgm:cxn modelId="{1A0DA55B-E296-4C41-AD29-F8F9D464CE4D}" type="presOf" srcId="{73D0BC8D-61CD-4D01-AA44-BC465F04230C}" destId="{B04BFC0A-A0CC-4066-9D32-A630F234D4AF}" srcOrd="0" destOrd="0" presId="urn:microsoft.com/office/officeart/2005/8/layout/default"/>
    <dgm:cxn modelId="{5A3A8A5C-A4E2-44B1-A822-D00F87EB3EA4}" srcId="{2847CB80-C968-40A8-A10F-D0F89977239B}" destId="{5760889F-007B-484F-ABC1-CE8FDDE934EA}" srcOrd="3" destOrd="0" parTransId="{A4079C91-0036-4E18-AFCA-2B3D9050E266}" sibTransId="{A7DF2A6B-C505-4761-B5D8-DE3508C18401}"/>
    <dgm:cxn modelId="{C3C71046-9444-446E-AFAB-66C3B3DA6171}" type="presOf" srcId="{B336F493-58EC-4672-86AB-AE2807B46E54}" destId="{174D306F-C201-4693-ABF4-99E3633D0F75}" srcOrd="0" destOrd="0" presId="urn:microsoft.com/office/officeart/2005/8/layout/default"/>
    <dgm:cxn modelId="{B7D31C6E-5D40-4B17-92AC-B5C872E78F15}" srcId="{2847CB80-C968-40A8-A10F-D0F89977239B}" destId="{73D0BC8D-61CD-4D01-AA44-BC465F04230C}" srcOrd="9" destOrd="0" parTransId="{04FD96EE-68AF-41CA-A7D4-D90E20502993}" sibTransId="{068A04FA-B26B-41E7-82B9-E014904D9EC7}"/>
    <dgm:cxn modelId="{9A17A34F-04D7-40AA-B07F-A77DE962F7DA}" type="presOf" srcId="{FF1ACFB6-081C-4239-9AAB-5C1C1806FAF4}" destId="{5F9AA3FC-6BAD-4D74-B990-BDFF7439C0B2}" srcOrd="0" destOrd="0" presId="urn:microsoft.com/office/officeart/2005/8/layout/default"/>
    <dgm:cxn modelId="{BB174384-12E0-48EE-84B1-4D0B762800BC}" srcId="{2847CB80-C968-40A8-A10F-D0F89977239B}" destId="{28DCC607-2087-4721-8104-590F0CE6B656}" srcOrd="8" destOrd="0" parTransId="{7F42B4C1-4C14-4C03-B7C8-5B0D7C98A27F}" sibTransId="{1C6AA894-EE62-45B7-A416-180244DF2CB8}"/>
    <dgm:cxn modelId="{9A16AA84-1615-4546-BB65-5496FF99D372}" type="presOf" srcId="{647865F7-87A3-4F21-B3D0-D0335DFA76DF}" destId="{F11680EB-DB74-4F86-AF6A-1EDB12A21910}" srcOrd="0" destOrd="0" presId="urn:microsoft.com/office/officeart/2005/8/layout/default"/>
    <dgm:cxn modelId="{F124748D-0642-4760-8FA0-823ECD178301}" type="presOf" srcId="{25B370CB-3CAD-43BC-9868-90D0B3221F73}" destId="{186793EB-BCA7-4F18-8B3A-D585B7100D20}" srcOrd="0" destOrd="0" presId="urn:microsoft.com/office/officeart/2005/8/layout/default"/>
    <dgm:cxn modelId="{11415C8E-4895-456C-9A65-72A97FC3BB7B}" type="presOf" srcId="{57D17DB3-DD0F-411D-8B9C-31E2520EAE54}" destId="{71168C55-DEB1-4E9C-AE43-F718F11B439F}" srcOrd="0" destOrd="0" presId="urn:microsoft.com/office/officeart/2005/8/layout/default"/>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147A7DB3-FE66-48D7-8F42-6448ECFC3413}" srcId="{2847CB80-C968-40A8-A10F-D0F89977239B}" destId="{25B370CB-3CAD-43BC-9868-90D0B3221F73}" srcOrd="5" destOrd="0" parTransId="{B55413EB-DBF5-4B5C-B9F1-632F02D5714A}" sibTransId="{B5395B32-2DE7-4590-9A96-4B7039AC8DCC}"/>
    <dgm:cxn modelId="{7351ACB3-1FE8-4F0A-AE6B-AFADA8C714A0}" type="presOf" srcId="{5760889F-007B-484F-ABC1-CE8FDDE934EA}" destId="{BCF041CE-85C2-4463-B212-67934CB2813E}" srcOrd="0" destOrd="0" presId="urn:microsoft.com/office/officeart/2005/8/layout/default"/>
    <dgm:cxn modelId="{FDBFA2DC-76F0-497A-BC87-6C6D59E72CBD}" type="presOf" srcId="{28DCC607-2087-4721-8104-590F0CE6B656}" destId="{9B0A27E1-8D10-4EC5-B2D1-E7FD459BBB1C}" srcOrd="0" destOrd="0" presId="urn:microsoft.com/office/officeart/2005/8/layout/default"/>
    <dgm:cxn modelId="{4AA65BF4-9FC5-419A-930E-84D1C3A8921B}" srcId="{2847CB80-C968-40A8-A10F-D0F89977239B}" destId="{B336F493-58EC-4672-86AB-AE2807B46E54}" srcOrd="2" destOrd="0" parTransId="{1B2EDFA9-AC73-4006-A207-FF428E9460BA}" sibTransId="{ADA7D787-553C-455D-94DD-41B8E3792BD5}"/>
    <dgm:cxn modelId="{308FC9FA-91ED-4E95-8545-B37DB573CAD6}" srcId="{2847CB80-C968-40A8-A10F-D0F89977239B}" destId="{57D17DB3-DD0F-411D-8B9C-31E2520EAE54}" srcOrd="1" destOrd="0" parTransId="{6D23E370-6D83-4940-8E45-2E418A736B7A}" sibTransId="{458C73AB-76B9-4EE1-BF43-FBA9CA129A2E}"/>
    <dgm:cxn modelId="{7DB310FC-CB7D-4CD8-85C1-D469BDCEB2A7}" srcId="{2847CB80-C968-40A8-A10F-D0F89977239B}" destId="{FF1ACFB6-081C-4239-9AAB-5C1C1806FAF4}" srcOrd="7" destOrd="0" parTransId="{63805AD2-241B-47E9-BFB7-89002F196006}" sibTransId="{14CC850C-E80C-4A9F-8400-C7A8E2DBC0E8}"/>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F9FC14D6-5AE5-4E59-96D3-684A90C61B3A}" type="presParOf" srcId="{4D7D38F7-5BA0-4F0B-8BCC-0B94411955A0}" destId="{71168C55-DEB1-4E9C-AE43-F718F11B439F}" srcOrd="2" destOrd="0" presId="urn:microsoft.com/office/officeart/2005/8/layout/default"/>
    <dgm:cxn modelId="{C970472A-D373-4238-8478-299F18943222}" type="presParOf" srcId="{4D7D38F7-5BA0-4F0B-8BCC-0B94411955A0}" destId="{A4BD19E2-604A-42D6-B11C-7E9A48E1AC3B}" srcOrd="3" destOrd="0" presId="urn:microsoft.com/office/officeart/2005/8/layout/default"/>
    <dgm:cxn modelId="{27E4DE07-8641-4C79-8AF9-475F325698ED}" type="presParOf" srcId="{4D7D38F7-5BA0-4F0B-8BCC-0B94411955A0}" destId="{174D306F-C201-4693-ABF4-99E3633D0F75}" srcOrd="4" destOrd="0" presId="urn:microsoft.com/office/officeart/2005/8/layout/default"/>
    <dgm:cxn modelId="{F4247447-571D-4D84-8DE5-6AAEA12FE43F}" type="presParOf" srcId="{4D7D38F7-5BA0-4F0B-8BCC-0B94411955A0}" destId="{0804299B-3D11-415F-80FA-51AA83687319}" srcOrd="5" destOrd="0" presId="urn:microsoft.com/office/officeart/2005/8/layout/default"/>
    <dgm:cxn modelId="{CBEE8B0C-2F77-4A4C-A0D4-C3106E2B524D}" type="presParOf" srcId="{4D7D38F7-5BA0-4F0B-8BCC-0B94411955A0}" destId="{BCF041CE-85C2-4463-B212-67934CB2813E}" srcOrd="6" destOrd="0" presId="urn:microsoft.com/office/officeart/2005/8/layout/default"/>
    <dgm:cxn modelId="{4FC8643E-C6F5-4235-A739-89972D69DF6A}" type="presParOf" srcId="{4D7D38F7-5BA0-4F0B-8BCC-0B94411955A0}" destId="{874631B4-B333-4398-A784-D50202578195}" srcOrd="7" destOrd="0" presId="urn:microsoft.com/office/officeart/2005/8/layout/default"/>
    <dgm:cxn modelId="{B59090EB-9139-435B-8C68-301FAAF53163}" type="presParOf" srcId="{4D7D38F7-5BA0-4F0B-8BCC-0B94411955A0}" destId="{7DA1BE7F-3704-40E7-A016-365EC69183CE}" srcOrd="8" destOrd="0" presId="urn:microsoft.com/office/officeart/2005/8/layout/default"/>
    <dgm:cxn modelId="{7ACB1019-660E-4927-AA6B-90514914D9F5}" type="presParOf" srcId="{4D7D38F7-5BA0-4F0B-8BCC-0B94411955A0}" destId="{396C81F7-D508-47E5-8E9D-CF09FD8BAB8C}" srcOrd="9" destOrd="0" presId="urn:microsoft.com/office/officeart/2005/8/layout/default"/>
    <dgm:cxn modelId="{1C715C82-883E-4C8E-AF78-6813110A6671}" type="presParOf" srcId="{4D7D38F7-5BA0-4F0B-8BCC-0B94411955A0}" destId="{186793EB-BCA7-4F18-8B3A-D585B7100D20}" srcOrd="10" destOrd="0" presId="urn:microsoft.com/office/officeart/2005/8/layout/default"/>
    <dgm:cxn modelId="{3A5326A7-4621-4230-AD2A-AC0F0C10B570}" type="presParOf" srcId="{4D7D38F7-5BA0-4F0B-8BCC-0B94411955A0}" destId="{49B0BFC8-4E94-4D41-B98E-CB271EE5DB68}" srcOrd="11" destOrd="0" presId="urn:microsoft.com/office/officeart/2005/8/layout/default"/>
    <dgm:cxn modelId="{9B6E40EB-BC29-4C16-85C4-B7726D9375BF}" type="presParOf" srcId="{4D7D38F7-5BA0-4F0B-8BCC-0B94411955A0}" destId="{F11680EB-DB74-4F86-AF6A-1EDB12A21910}" srcOrd="12" destOrd="0" presId="urn:microsoft.com/office/officeart/2005/8/layout/default"/>
    <dgm:cxn modelId="{ED0C7206-18B5-48D2-82FF-069419A520DC}" type="presParOf" srcId="{4D7D38F7-5BA0-4F0B-8BCC-0B94411955A0}" destId="{37923FC6-933B-4DB0-8292-543674C6BB71}" srcOrd="13" destOrd="0" presId="urn:microsoft.com/office/officeart/2005/8/layout/default"/>
    <dgm:cxn modelId="{639644FB-2D88-4DE4-8CB5-D22BEEB27E48}" type="presParOf" srcId="{4D7D38F7-5BA0-4F0B-8BCC-0B94411955A0}" destId="{5F9AA3FC-6BAD-4D74-B990-BDFF7439C0B2}" srcOrd="14" destOrd="0" presId="urn:microsoft.com/office/officeart/2005/8/layout/default"/>
    <dgm:cxn modelId="{89BB09DE-ED51-4944-8E34-2DC08F585B69}" type="presParOf" srcId="{4D7D38F7-5BA0-4F0B-8BCC-0B94411955A0}" destId="{B0B08785-9DA0-4FEF-8EC9-D896FA617BF4}" srcOrd="15" destOrd="0" presId="urn:microsoft.com/office/officeart/2005/8/layout/default"/>
    <dgm:cxn modelId="{F3D99934-AAB1-4FB2-B60B-E344E9189CDF}" type="presParOf" srcId="{4D7D38F7-5BA0-4F0B-8BCC-0B94411955A0}" destId="{9B0A27E1-8D10-4EC5-B2D1-E7FD459BBB1C}" srcOrd="16" destOrd="0" presId="urn:microsoft.com/office/officeart/2005/8/layout/default"/>
    <dgm:cxn modelId="{6D8B49BD-430D-49A0-8963-87A62453D65D}" type="presParOf" srcId="{4D7D38F7-5BA0-4F0B-8BCC-0B94411955A0}" destId="{DAD5C0C2-5F24-4B49-ADCA-54C8B22F4E3C}" srcOrd="17" destOrd="0" presId="urn:microsoft.com/office/officeart/2005/8/layout/default"/>
    <dgm:cxn modelId="{BE6B1216-6740-473C-861B-5CBA9DC92A14}" type="presParOf" srcId="{4D7D38F7-5BA0-4F0B-8BCC-0B94411955A0}" destId="{B04BFC0A-A0CC-4066-9D32-A630F234D4AF}"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a:solidFill>
          <a:srgbClr val="FF0000"/>
        </a:solidFill>
      </dgm:spPr>
      <dgm:t>
        <a:bodyPr/>
        <a:lstStyle/>
        <a:p>
          <a:r>
            <a:rPr lang="en-US" dirty="0"/>
            <a:t>Change OS to Windows Server 2008 R2 or later (very difficult)</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C3BD8C62-78B8-4D33-B228-08C41B4ED7C4}">
      <dgm:prSet/>
      <dgm:spPr>
        <a:solidFill>
          <a:srgbClr val="FFC000"/>
        </a:solidFill>
      </dgm:spPr>
      <dgm:t>
        <a:bodyPr/>
        <a:lstStyle/>
        <a:p>
          <a:r>
            <a:rPr lang="en-US" dirty="0"/>
            <a:t>Upgrade .Net version to 3.5.1 or greater (not difficult)</a:t>
          </a:r>
        </a:p>
      </dgm:t>
    </dgm:pt>
    <dgm:pt modelId="{A2818538-3810-4E64-8C78-D21EF368070B}" type="parTrans" cxnId="{EAEB3653-F47B-497A-AE44-A3E3F8B587B9}">
      <dgm:prSet/>
      <dgm:spPr/>
      <dgm:t>
        <a:bodyPr/>
        <a:lstStyle/>
        <a:p>
          <a:endParaRPr lang="en-US"/>
        </a:p>
      </dgm:t>
    </dgm:pt>
    <dgm:pt modelId="{F254472A-70FF-4D86-9B9E-9F0433067DD2}" type="sibTrans" cxnId="{EAEB3653-F47B-497A-AE44-A3E3F8B587B9}">
      <dgm:prSet/>
      <dgm:spPr/>
      <dgm:t>
        <a:bodyPr/>
        <a:lstStyle/>
        <a:p>
          <a:endParaRPr lang="en-US"/>
        </a:p>
      </dgm:t>
    </dgm:pt>
    <dgm:pt modelId="{5069F935-ED37-4BD2-8EC9-21E6C490CDF8}">
      <dgm:prSet/>
      <dgm:spPr>
        <a:solidFill>
          <a:srgbClr val="00B050"/>
        </a:solidFill>
      </dgm:spPr>
      <dgm:t>
        <a:bodyPr/>
        <a:lstStyle/>
        <a:p>
          <a:r>
            <a:rPr lang="en-US" dirty="0"/>
            <a:t>Compute Optimization</a:t>
          </a:r>
        </a:p>
      </dgm:t>
    </dgm:pt>
    <dgm:pt modelId="{CFDFF27F-A0EA-40C0-B849-E4FC88F02358}" type="parTrans" cxnId="{A349FB99-C6C2-4602-859D-ACD68107E7A9}">
      <dgm:prSet/>
      <dgm:spPr/>
      <dgm:t>
        <a:bodyPr/>
        <a:lstStyle/>
        <a:p>
          <a:endParaRPr lang="en-US"/>
        </a:p>
      </dgm:t>
    </dgm:pt>
    <dgm:pt modelId="{06969892-6BE8-4EFC-938D-7D9D1894D173}" type="sibTrans" cxnId="{A349FB99-C6C2-4602-859D-ACD68107E7A9}">
      <dgm:prSet/>
      <dgm:spPr/>
      <dgm:t>
        <a:bodyPr/>
        <a:lstStyle/>
        <a:p>
          <a:endParaRPr lang="en-US"/>
        </a:p>
      </dgm:t>
    </dgm:pt>
    <dgm:pt modelId="{31B0CA3B-6A8C-4D66-849E-0BE7B8B76E8C}">
      <dgm:prSet/>
      <dgm:spPr>
        <a:solidFill>
          <a:srgbClr val="00B050"/>
        </a:solidFill>
      </dgm:spPr>
      <dgm:t>
        <a:bodyPr/>
        <a:lstStyle/>
        <a:p>
          <a:r>
            <a:rPr lang="en-US" dirty="0"/>
            <a:t>…etc.</a:t>
          </a:r>
        </a:p>
      </dgm:t>
    </dgm:pt>
    <dgm:pt modelId="{5C140D4C-2E2D-42A7-B58F-5456994718F7}" type="parTrans" cxnId="{D327C4D5-AD10-4471-A52D-06EAD1EC1F06}">
      <dgm:prSet/>
      <dgm:spPr/>
      <dgm:t>
        <a:bodyPr/>
        <a:lstStyle/>
        <a:p>
          <a:endParaRPr lang="en-US"/>
        </a:p>
      </dgm:t>
    </dgm:pt>
    <dgm:pt modelId="{5AEA2621-0804-43A5-B232-AFBE1616DFB7}" type="sibTrans" cxnId="{D327C4D5-AD10-4471-A52D-06EAD1EC1F06}">
      <dgm:prSet/>
      <dgm:spPr/>
      <dgm:t>
        <a:bodyPr/>
        <a:lstStyle/>
        <a:p>
          <a:endParaRPr lang="en-US"/>
        </a:p>
      </dgm:t>
    </dgm:pt>
    <dgm:pt modelId="{049713C2-44C7-4528-8A0F-67515EFAE0F0}">
      <dgm:prSet/>
      <dgm:spPr>
        <a:solidFill>
          <a:srgbClr val="00B050"/>
        </a:solidFill>
      </dgm:spPr>
      <dgm:t>
        <a:bodyPr/>
        <a:lstStyle/>
        <a:p>
          <a:r>
            <a:rPr lang="en-US" dirty="0"/>
            <a:t>Storage Optimization</a:t>
          </a:r>
        </a:p>
      </dgm:t>
    </dgm:pt>
    <dgm:pt modelId="{DDC37C6E-A6E4-42BE-B4C6-967E59C71761}" type="parTrans" cxnId="{9E36C3A9-1F11-4C2D-9446-A4C7C053D159}">
      <dgm:prSet/>
      <dgm:spPr/>
      <dgm:t>
        <a:bodyPr/>
        <a:lstStyle/>
        <a:p>
          <a:endParaRPr lang="en-US"/>
        </a:p>
      </dgm:t>
    </dgm:pt>
    <dgm:pt modelId="{986BC5EA-D22E-4D27-8D8F-0FB1E4176392}" type="sibTrans" cxnId="{9E36C3A9-1F11-4C2D-9446-A4C7C053D159}">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5">
        <dgm:presLayoutVars>
          <dgm:bulletEnabled val="1"/>
        </dgm:presLayoutVars>
      </dgm:prSet>
      <dgm:spPr/>
    </dgm:pt>
    <dgm:pt modelId="{01047C1A-D435-471B-B387-E94DF8AFB78A}" type="pres">
      <dgm:prSet presAssocID="{1048ED3B-4F87-4546-8059-BEE8F77F0C4E}" presName="sibTrans" presStyleCnt="0"/>
      <dgm:spPr/>
    </dgm:pt>
    <dgm:pt modelId="{93F07671-10A0-48E3-85C0-BB1A55F0F6CE}" type="pres">
      <dgm:prSet presAssocID="{C3BD8C62-78B8-4D33-B228-08C41B4ED7C4}" presName="node" presStyleLbl="node1" presStyleIdx="1" presStyleCnt="5">
        <dgm:presLayoutVars>
          <dgm:bulletEnabled val="1"/>
        </dgm:presLayoutVars>
      </dgm:prSet>
      <dgm:spPr/>
    </dgm:pt>
    <dgm:pt modelId="{37001E77-02B1-48CC-8D07-FC9FFD373537}" type="pres">
      <dgm:prSet presAssocID="{F254472A-70FF-4D86-9B9E-9F0433067DD2}" presName="sibTrans" presStyleCnt="0"/>
      <dgm:spPr/>
    </dgm:pt>
    <dgm:pt modelId="{5B170CFD-AC90-4D37-B0E6-9919DF4EF3A8}" type="pres">
      <dgm:prSet presAssocID="{5069F935-ED37-4BD2-8EC9-21E6C490CDF8}" presName="node" presStyleLbl="node1" presStyleIdx="2" presStyleCnt="5">
        <dgm:presLayoutVars>
          <dgm:bulletEnabled val="1"/>
        </dgm:presLayoutVars>
      </dgm:prSet>
      <dgm:spPr/>
    </dgm:pt>
    <dgm:pt modelId="{8CEB65BD-54D8-4893-B962-AFCC92627279}" type="pres">
      <dgm:prSet presAssocID="{06969892-6BE8-4EFC-938D-7D9D1894D173}" presName="sibTrans" presStyleCnt="0"/>
      <dgm:spPr/>
    </dgm:pt>
    <dgm:pt modelId="{FEABE3F9-1014-4A19-BBEF-70E0893E14CF}" type="pres">
      <dgm:prSet presAssocID="{049713C2-44C7-4528-8A0F-67515EFAE0F0}" presName="node" presStyleLbl="node1" presStyleIdx="3" presStyleCnt="5">
        <dgm:presLayoutVars>
          <dgm:bulletEnabled val="1"/>
        </dgm:presLayoutVars>
      </dgm:prSet>
      <dgm:spPr/>
    </dgm:pt>
    <dgm:pt modelId="{81C6E6CD-13E5-4542-9E9B-017C8DDE9E8E}" type="pres">
      <dgm:prSet presAssocID="{986BC5EA-D22E-4D27-8D8F-0FB1E4176392}" presName="sibTrans" presStyleCnt="0"/>
      <dgm:spPr/>
    </dgm:pt>
    <dgm:pt modelId="{DA58EB4A-4BAD-4288-B36E-ABE7B67B2E70}" type="pres">
      <dgm:prSet presAssocID="{31B0CA3B-6A8C-4D66-849E-0BE7B8B76E8C}" presName="node" presStyleLbl="node1" presStyleIdx="4" presStyleCnt="5">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129C3419-A914-47DD-938D-48F88DA3E534}" type="presOf" srcId="{5069F935-ED37-4BD2-8EC9-21E6C490CDF8}" destId="{5B170CFD-AC90-4D37-B0E6-9919DF4EF3A8}" srcOrd="0" destOrd="0" presId="urn:microsoft.com/office/officeart/2005/8/layout/default"/>
    <dgm:cxn modelId="{CA394E42-89F1-4DF7-942F-0A9CE2E87017}" type="presOf" srcId="{049713C2-44C7-4528-8A0F-67515EFAE0F0}" destId="{FEABE3F9-1014-4A19-BBEF-70E0893E14CF}" srcOrd="0" destOrd="0" presId="urn:microsoft.com/office/officeart/2005/8/layout/default"/>
    <dgm:cxn modelId="{EAEB3653-F47B-497A-AE44-A3E3F8B587B9}" srcId="{2847CB80-C968-40A8-A10F-D0F89977239B}" destId="{C3BD8C62-78B8-4D33-B228-08C41B4ED7C4}" srcOrd="1" destOrd="0" parTransId="{A2818538-3810-4E64-8C78-D21EF368070B}" sibTransId="{F254472A-70FF-4D86-9B9E-9F0433067DD2}"/>
    <dgm:cxn modelId="{A349FB99-C6C2-4602-859D-ACD68107E7A9}" srcId="{2847CB80-C968-40A8-A10F-D0F89977239B}" destId="{5069F935-ED37-4BD2-8EC9-21E6C490CDF8}" srcOrd="2" destOrd="0" parTransId="{CFDFF27F-A0EA-40C0-B849-E4FC88F02358}" sibTransId="{06969892-6BE8-4EFC-938D-7D9D1894D173}"/>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9E36C3A9-1F11-4C2D-9446-A4C7C053D159}" srcId="{2847CB80-C968-40A8-A10F-D0F89977239B}" destId="{049713C2-44C7-4528-8A0F-67515EFAE0F0}" srcOrd="3" destOrd="0" parTransId="{DDC37C6E-A6E4-42BE-B4C6-967E59C71761}" sibTransId="{986BC5EA-D22E-4D27-8D8F-0FB1E4176392}"/>
    <dgm:cxn modelId="{D327C4D5-AD10-4471-A52D-06EAD1EC1F06}" srcId="{2847CB80-C968-40A8-A10F-D0F89977239B}" destId="{31B0CA3B-6A8C-4D66-849E-0BE7B8B76E8C}" srcOrd="4" destOrd="0" parTransId="{5C140D4C-2E2D-42A7-B58F-5456994718F7}" sibTransId="{5AEA2621-0804-43A5-B232-AFBE1616DFB7}"/>
    <dgm:cxn modelId="{B6492AD9-B2C5-4FB8-90AA-E73CA81C91BF}" type="presOf" srcId="{31B0CA3B-6A8C-4D66-849E-0BE7B8B76E8C}" destId="{DA58EB4A-4BAD-4288-B36E-ABE7B67B2E70}" srcOrd="0" destOrd="0" presId="urn:microsoft.com/office/officeart/2005/8/layout/default"/>
    <dgm:cxn modelId="{D12ED7ED-BF3C-4E30-8916-D50D5242B7BD}" type="presOf" srcId="{C3BD8C62-78B8-4D33-B228-08C41B4ED7C4}" destId="{93F07671-10A0-48E3-85C0-BB1A55F0F6CE}" srcOrd="0" destOrd="0" presId="urn:microsoft.com/office/officeart/2005/8/layout/default"/>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40809BD6-FC0A-4CD5-A4C3-97A97549482E}" type="presParOf" srcId="{4D7D38F7-5BA0-4F0B-8BCC-0B94411955A0}" destId="{93F07671-10A0-48E3-85C0-BB1A55F0F6CE}" srcOrd="2" destOrd="0" presId="urn:microsoft.com/office/officeart/2005/8/layout/default"/>
    <dgm:cxn modelId="{28875EA5-EFDD-48F3-A753-159DFBB413E1}" type="presParOf" srcId="{4D7D38F7-5BA0-4F0B-8BCC-0B94411955A0}" destId="{37001E77-02B1-48CC-8D07-FC9FFD373537}" srcOrd="3" destOrd="0" presId="urn:microsoft.com/office/officeart/2005/8/layout/default"/>
    <dgm:cxn modelId="{7D735D65-BA26-42C0-8477-E30DE0793429}" type="presParOf" srcId="{4D7D38F7-5BA0-4F0B-8BCC-0B94411955A0}" destId="{5B170CFD-AC90-4D37-B0E6-9919DF4EF3A8}" srcOrd="4" destOrd="0" presId="urn:microsoft.com/office/officeart/2005/8/layout/default"/>
    <dgm:cxn modelId="{EC29C65A-4229-40CC-B84F-7EF0D9384B81}" type="presParOf" srcId="{4D7D38F7-5BA0-4F0B-8BCC-0B94411955A0}" destId="{8CEB65BD-54D8-4893-B962-AFCC92627279}" srcOrd="5" destOrd="0" presId="urn:microsoft.com/office/officeart/2005/8/layout/default"/>
    <dgm:cxn modelId="{0F1B88B3-0675-4CD3-8C68-9BE95140C8CC}" type="presParOf" srcId="{4D7D38F7-5BA0-4F0B-8BCC-0B94411955A0}" destId="{FEABE3F9-1014-4A19-BBEF-70E0893E14CF}" srcOrd="6" destOrd="0" presId="urn:microsoft.com/office/officeart/2005/8/layout/default"/>
    <dgm:cxn modelId="{38391CA3-D878-450B-8683-C05D26BFF996}" type="presParOf" srcId="{4D7D38F7-5BA0-4F0B-8BCC-0B94411955A0}" destId="{81C6E6CD-13E5-4542-9E9B-017C8DDE9E8E}" srcOrd="7" destOrd="0" presId="urn:microsoft.com/office/officeart/2005/8/layout/default"/>
    <dgm:cxn modelId="{CFAD98DD-D306-48DC-B528-36D55517578A}" type="presParOf" srcId="{4D7D38F7-5BA0-4F0B-8BCC-0B94411955A0}" destId="{DA58EB4A-4BAD-4288-B36E-ABE7B67B2E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50918" y="2438"/>
          <a:ext cx="1199490" cy="71969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Guest OS Version</a:t>
          </a:r>
        </a:p>
      </dsp:txBody>
      <dsp:txXfrm>
        <a:off x="250918" y="2438"/>
        <a:ext cx="1199490" cy="719694"/>
      </dsp:txXfrm>
    </dsp:sp>
    <dsp:sp modelId="{71168C55-DEB1-4E9C-AE43-F718F11B439F}">
      <dsp:nvSpPr>
        <dsp:cNvPr id="0" name=""/>
        <dsp:cNvSpPr/>
      </dsp:nvSpPr>
      <dsp:spPr>
        <a:xfrm>
          <a:off x="1570357" y="2438"/>
          <a:ext cx="1199490" cy="719694"/>
        </a:xfrm>
        <a:prstGeom prst="rect">
          <a:avLst/>
        </a:prstGeom>
        <a:solidFill>
          <a:schemeClr val="accent4">
            <a:hueOff val="394675"/>
            <a:satOff val="-4042"/>
            <a:lumOff val="-2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General Disk Requirements</a:t>
          </a:r>
        </a:p>
      </dsp:txBody>
      <dsp:txXfrm>
        <a:off x="1570357" y="2438"/>
        <a:ext cx="1199490" cy="719694"/>
      </dsp:txXfrm>
    </dsp:sp>
    <dsp:sp modelId="{174D306F-C201-4693-ABF4-99E3633D0F75}">
      <dsp:nvSpPr>
        <dsp:cNvPr id="0" name=""/>
        <dsp:cNvSpPr/>
      </dsp:nvSpPr>
      <dsp:spPr>
        <a:xfrm>
          <a:off x="2889797" y="2438"/>
          <a:ext cx="1199490" cy="719694"/>
        </a:xfrm>
        <a:prstGeom prst="rect">
          <a:avLst/>
        </a:prstGeom>
        <a:solidFill>
          <a:schemeClr val="accent4">
            <a:hueOff val="789350"/>
            <a:satOff val="-8084"/>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Windows OS Requirements</a:t>
          </a:r>
        </a:p>
      </dsp:txBody>
      <dsp:txXfrm>
        <a:off x="2889797" y="2438"/>
        <a:ext cx="1199490" cy="719694"/>
      </dsp:txXfrm>
    </dsp:sp>
    <dsp:sp modelId="{BCF041CE-85C2-4463-B212-67934CB2813E}">
      <dsp:nvSpPr>
        <dsp:cNvPr id="0" name=""/>
        <dsp:cNvSpPr/>
      </dsp:nvSpPr>
      <dsp:spPr>
        <a:xfrm>
          <a:off x="250918" y="842081"/>
          <a:ext cx="1199490" cy="719694"/>
        </a:xfrm>
        <a:prstGeom prst="rect">
          <a:avLst/>
        </a:prstGeom>
        <a:solidFill>
          <a:schemeClr val="accent4">
            <a:hueOff val="1184024"/>
            <a:satOff val="-12126"/>
            <a:lumOff val="-6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Hypervisor Requriements</a:t>
          </a:r>
        </a:p>
      </dsp:txBody>
      <dsp:txXfrm>
        <a:off x="250918" y="842081"/>
        <a:ext cx="1199490" cy="719694"/>
      </dsp:txXfrm>
    </dsp:sp>
    <dsp:sp modelId="{7DA1BE7F-3704-40E7-A016-365EC69183CE}">
      <dsp:nvSpPr>
        <dsp:cNvPr id="0" name=""/>
        <dsp:cNvSpPr/>
      </dsp:nvSpPr>
      <dsp:spPr>
        <a:xfrm>
          <a:off x="1570357" y="842081"/>
          <a:ext cx="1199490" cy="719694"/>
        </a:xfrm>
        <a:prstGeom prst="rect">
          <a:avLst/>
        </a:prstGeom>
        <a:solidFill>
          <a:schemeClr val="accent4">
            <a:hueOff val="1578699"/>
            <a:satOff val="-16168"/>
            <a:lumOff val="-91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Disk Space Requirements</a:t>
          </a:r>
        </a:p>
      </dsp:txBody>
      <dsp:txXfrm>
        <a:off x="1570357" y="842081"/>
        <a:ext cx="1199490" cy="719694"/>
      </dsp:txXfrm>
    </dsp:sp>
    <dsp:sp modelId="{186793EB-BCA7-4F18-8B3A-D585B7100D20}">
      <dsp:nvSpPr>
        <dsp:cNvPr id="0" name=""/>
        <dsp:cNvSpPr/>
      </dsp:nvSpPr>
      <dsp:spPr>
        <a:xfrm>
          <a:off x="2889797" y="842081"/>
          <a:ext cx="1199490" cy="719694"/>
        </a:xfrm>
        <a:prstGeom prst="rect">
          <a:avLst/>
        </a:prstGeom>
        <a:solidFill>
          <a:schemeClr val="accent4">
            <a:hueOff val="1973374"/>
            <a:satOff val="-20210"/>
            <a:lumOff val="-114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.NET Version Requirements</a:t>
          </a:r>
        </a:p>
      </dsp:txBody>
      <dsp:txXfrm>
        <a:off x="2889797" y="842081"/>
        <a:ext cx="1199490" cy="719694"/>
      </dsp:txXfrm>
    </dsp:sp>
    <dsp:sp modelId="{F11680EB-DB74-4F86-AF6A-1EDB12A21910}">
      <dsp:nvSpPr>
        <dsp:cNvPr id="0" name=""/>
        <dsp:cNvSpPr/>
      </dsp:nvSpPr>
      <dsp:spPr>
        <a:xfrm>
          <a:off x="250918" y="1681725"/>
          <a:ext cx="1199490" cy="719694"/>
        </a:xfrm>
        <a:prstGeom prst="rect">
          <a:avLst/>
        </a:prstGeom>
        <a:solidFill>
          <a:schemeClr val="accent4">
            <a:hueOff val="2368049"/>
            <a:satOff val="-24252"/>
            <a:lumOff val="-13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Machine Name Length Requirements</a:t>
          </a:r>
        </a:p>
      </dsp:txBody>
      <dsp:txXfrm>
        <a:off x="250918" y="1681725"/>
        <a:ext cx="1199490" cy="719694"/>
      </dsp:txXfrm>
    </dsp:sp>
    <dsp:sp modelId="{5F9AA3FC-6BAD-4D74-B990-BDFF7439C0B2}">
      <dsp:nvSpPr>
        <dsp:cNvPr id="0" name=""/>
        <dsp:cNvSpPr/>
      </dsp:nvSpPr>
      <dsp:spPr>
        <a:xfrm>
          <a:off x="1570357" y="1681725"/>
          <a:ext cx="1199490" cy="719694"/>
        </a:xfrm>
        <a:prstGeom prst="rect">
          <a:avLst/>
        </a:prstGeom>
        <a:solidFill>
          <a:schemeClr val="accent4">
            <a:hueOff val="2762723"/>
            <a:satOff val="-28294"/>
            <a:lumOff val="-160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Boot Software Requirements</a:t>
          </a:r>
        </a:p>
      </dsp:txBody>
      <dsp:txXfrm>
        <a:off x="1570357" y="1681725"/>
        <a:ext cx="1199490" cy="719694"/>
      </dsp:txXfrm>
    </dsp:sp>
    <dsp:sp modelId="{9B0A27E1-8D10-4EC5-B2D1-E7FD459BBB1C}">
      <dsp:nvSpPr>
        <dsp:cNvPr id="0" name=""/>
        <dsp:cNvSpPr/>
      </dsp:nvSpPr>
      <dsp:spPr>
        <a:xfrm>
          <a:off x="2889797" y="1681725"/>
          <a:ext cx="1199490" cy="719694"/>
        </a:xfrm>
        <a:prstGeom prst="rect">
          <a:avLst/>
        </a:prstGeom>
        <a:solidFill>
          <a:schemeClr val="accent4">
            <a:hueOff val="3157398"/>
            <a:satOff val="-32336"/>
            <a:lumOff val="-183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VMware Tools Installed</a:t>
          </a:r>
        </a:p>
      </dsp:txBody>
      <dsp:txXfrm>
        <a:off x="2889797" y="1681725"/>
        <a:ext cx="1199490" cy="719694"/>
      </dsp:txXfrm>
    </dsp:sp>
    <dsp:sp modelId="{B04BFC0A-A0CC-4066-9D32-A630F234D4AF}">
      <dsp:nvSpPr>
        <dsp:cNvPr id="0" name=""/>
        <dsp:cNvSpPr/>
      </dsp:nvSpPr>
      <dsp:spPr>
        <a:xfrm>
          <a:off x="1570357" y="2521368"/>
          <a:ext cx="1199490" cy="719694"/>
        </a:xfrm>
        <a:prstGeom prst="rect">
          <a:avLst/>
        </a:prstGeom>
        <a:solidFill>
          <a:schemeClr val="accent4">
            <a:hueOff val="3552073"/>
            <a:satOff val="-36378"/>
            <a:lumOff val="-205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Linux System Requirements</a:t>
          </a:r>
        </a:p>
      </dsp:txBody>
      <dsp:txXfrm>
        <a:off x="1570357" y="2521368"/>
        <a:ext cx="1199490" cy="719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44136" y="565"/>
          <a:ext cx="1203729" cy="722237"/>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Change OS to Windows Server 2008 R2 or later (very difficult)</a:t>
          </a:r>
        </a:p>
      </dsp:txBody>
      <dsp:txXfrm>
        <a:off x="244136" y="565"/>
        <a:ext cx="1203729" cy="722237"/>
      </dsp:txXfrm>
    </dsp:sp>
    <dsp:sp modelId="{93F07671-10A0-48E3-85C0-BB1A55F0F6CE}">
      <dsp:nvSpPr>
        <dsp:cNvPr id="0" name=""/>
        <dsp:cNvSpPr/>
      </dsp:nvSpPr>
      <dsp:spPr>
        <a:xfrm>
          <a:off x="1568238" y="565"/>
          <a:ext cx="1203729" cy="722237"/>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Upgrade .Net version to 3.5.1 or greater (not difficult)</a:t>
          </a:r>
        </a:p>
      </dsp:txBody>
      <dsp:txXfrm>
        <a:off x="1568238" y="565"/>
        <a:ext cx="1203729" cy="722237"/>
      </dsp:txXfrm>
    </dsp:sp>
    <dsp:sp modelId="{5B170CFD-AC90-4D37-B0E6-9919DF4EF3A8}">
      <dsp:nvSpPr>
        <dsp:cNvPr id="0" name=""/>
        <dsp:cNvSpPr/>
      </dsp:nvSpPr>
      <dsp:spPr>
        <a:xfrm>
          <a:off x="2892340" y="56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Compute Optimization</a:t>
          </a:r>
        </a:p>
      </dsp:txBody>
      <dsp:txXfrm>
        <a:off x="2892340" y="565"/>
        <a:ext cx="1203729" cy="722237"/>
      </dsp:txXfrm>
    </dsp:sp>
    <dsp:sp modelId="{FEABE3F9-1014-4A19-BBEF-70E0893E14CF}">
      <dsp:nvSpPr>
        <dsp:cNvPr id="0" name=""/>
        <dsp:cNvSpPr/>
      </dsp:nvSpPr>
      <dsp:spPr>
        <a:xfrm>
          <a:off x="906187"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Storage Optimization</a:t>
          </a:r>
        </a:p>
      </dsp:txBody>
      <dsp:txXfrm>
        <a:off x="906187" y="843175"/>
        <a:ext cx="1203729" cy="722237"/>
      </dsp:txXfrm>
    </dsp:sp>
    <dsp:sp modelId="{DA58EB4A-4BAD-4288-B36E-ABE7B67B2E70}">
      <dsp:nvSpPr>
        <dsp:cNvPr id="0" name=""/>
        <dsp:cNvSpPr/>
      </dsp:nvSpPr>
      <dsp:spPr>
        <a:xfrm>
          <a:off x="2230289"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…etc.</a:t>
          </a:r>
        </a:p>
      </dsp:txBody>
      <dsp:txXfrm>
        <a:off x="2230289" y="843175"/>
        <a:ext cx="1203729" cy="7222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07C94-5845-4B46-9429-99080CC2B25E}" type="datetimeFigureOut">
              <a:rPr lang="en-US" smtClean="0"/>
              <a:t>10/9/2018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724A3-8D23-415C-96F2-F50C64D26F97}" type="slidenum">
              <a:rPr lang="en-US" smtClean="0"/>
              <a:t>‹#›</a:t>
            </a:fld>
            <a:endParaRPr lang="en-US"/>
          </a:p>
        </p:txBody>
      </p:sp>
    </p:spTree>
    <p:extLst>
      <p:ext uri="{BB962C8B-B14F-4D97-AF65-F5344CB8AC3E}">
        <p14:creationId xmlns:p14="http://schemas.microsoft.com/office/powerpoint/2010/main" val="377103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871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42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65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5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71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17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92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5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15751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HANA might</a:t>
            </a:r>
            <a:r>
              <a:rPr lang="en-US" baseline="0" dirty="0"/>
              <a:t> be on the top of CIOs minds these days, but modernizing SAP environments doesn’t have to be just about the move to HANA. By bringing the benefits of the cloud into your SAP landscapes, you achieve significant cost savings and agility. This gets you one step closer to transformation even if you are planning on HANA transition down the road.</a:t>
            </a:r>
          </a:p>
          <a:p>
            <a:endParaRPr lang="en-US" dirty="0"/>
          </a:p>
          <a:p>
            <a:r>
              <a:rPr lang="en-US" dirty="0"/>
              <a:t>Azure has a wide</a:t>
            </a:r>
            <a:r>
              <a:rPr lang="en-US" baseline="0" dirty="0"/>
              <a:t> set of SAP </a:t>
            </a:r>
            <a:r>
              <a:rPr lang="en-US" baseline="0" dirty="0" err="1"/>
              <a:t>Netweaver</a:t>
            </a:r>
            <a:r>
              <a:rPr lang="en-US" baseline="0" dirty="0"/>
              <a:t> certifications for production and non-production scenarios so you can take immediate advantage of the cloud scale, speed and economics.</a:t>
            </a:r>
          </a:p>
          <a:p>
            <a:endParaRPr lang="en-US" dirty="0"/>
          </a:p>
          <a:p>
            <a:r>
              <a:rPr lang="en-US" dirty="0"/>
              <a:t>For instance,</a:t>
            </a:r>
            <a:r>
              <a:rPr lang="en-US" baseline="0" dirty="0"/>
              <a:t> you can run your Dev/Test for SAP environments on pay-as-you-go VM infrastructure and save 40-75% on TCO. You can implement DR in Azure with out-of-the-box </a:t>
            </a:r>
            <a:r>
              <a:rPr lang="en-US" baseline="0" dirty="0" err="1"/>
              <a:t>DRaaS</a:t>
            </a:r>
            <a:r>
              <a:rPr lang="en-US" baseline="0" dirty="0"/>
              <a:t> capabilities of Azure. This differentiates Azure from other public cloud providers.</a:t>
            </a:r>
          </a:p>
          <a:p>
            <a:endParaRPr lang="en-US" baseline="0" dirty="0"/>
          </a:p>
          <a:p>
            <a:r>
              <a:rPr lang="en-US" baseline="0" dirty="0"/>
              <a:t>You can use cheap and reliable storage to save your enormous SAP historical data for archiving or compliance purposes. Of course, you can run your production environments in Azure as well and free up datacenter capacity or consolidate datacenters. </a:t>
            </a:r>
          </a:p>
          <a:p>
            <a:endParaRPr lang="en-US" baseline="0" dirty="0"/>
          </a:p>
          <a:p>
            <a:r>
              <a:rPr lang="en-US" baseline="0" dirty="0"/>
              <a:t>On top of all the cost efficiencies and agility, you can also take advantage of Azure services like ML to drive insights from your business data and optimize your business processes with the new-found intelligence.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97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20</a:t>
            </a:fld>
            <a:endParaRPr lang="en-US"/>
          </a:p>
        </p:txBody>
      </p:sp>
    </p:spTree>
    <p:extLst>
      <p:ext uri="{BB962C8B-B14F-4D97-AF65-F5344CB8AC3E}">
        <p14:creationId xmlns:p14="http://schemas.microsoft.com/office/powerpoint/2010/main" val="309537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121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21</a:t>
            </a:fld>
            <a:endParaRPr lang="en-US"/>
          </a:p>
        </p:txBody>
      </p:sp>
    </p:spTree>
    <p:extLst>
      <p:ext uri="{BB962C8B-B14F-4D97-AF65-F5344CB8AC3E}">
        <p14:creationId xmlns:p14="http://schemas.microsoft.com/office/powerpoint/2010/main" val="195222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22</a:t>
            </a:fld>
            <a:endParaRPr lang="en-US"/>
          </a:p>
        </p:txBody>
      </p:sp>
    </p:spTree>
    <p:extLst>
      <p:ext uri="{BB962C8B-B14F-4D97-AF65-F5344CB8AC3E}">
        <p14:creationId xmlns:p14="http://schemas.microsoft.com/office/powerpoint/2010/main" val="750925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23</a:t>
            </a:fld>
            <a:endParaRPr lang="en-US"/>
          </a:p>
        </p:txBody>
      </p:sp>
    </p:spTree>
    <p:extLst>
      <p:ext uri="{BB962C8B-B14F-4D97-AF65-F5344CB8AC3E}">
        <p14:creationId xmlns:p14="http://schemas.microsoft.com/office/powerpoint/2010/main" val="4258533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72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BE5A9D-A977-4BC0-B298-CDF48BBF95C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74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4 pillars represent the main value proposition for what differentiates Azure from the competition. As you can see in the proof points, these are the reason why customers choose Microsoft, because of the unique value that we provide in a productive, hybrid, intelligent, and trusted cloud.</a:t>
            </a:r>
          </a:p>
          <a:p>
            <a:endParaRPr lang="en-US"/>
          </a:p>
          <a:p>
            <a:r>
              <a:rPr lang="en-US" b="1"/>
              <a:t>Productive</a:t>
            </a:r>
          </a:p>
          <a:p>
            <a:r>
              <a:rPr lang="en-US"/>
              <a:t>Get unparalleled developer productivity with integrated tools from mobile DevOps to </a:t>
            </a:r>
            <a:r>
              <a:rPr lang="en-US" err="1"/>
              <a:t>serverless</a:t>
            </a:r>
            <a:r>
              <a:rPr lang="en-US"/>
              <a:t> computing.</a:t>
            </a:r>
          </a:p>
          <a:p>
            <a:r>
              <a:rPr lang="en-US">
                <a:hlinkClick r:id="rId3"/>
              </a:rPr>
              <a:t>Learn about accelerating innovation</a:t>
            </a:r>
            <a:r>
              <a:rPr lang="en-US"/>
              <a:t> </a:t>
            </a:r>
          </a:p>
          <a:p>
            <a:r>
              <a:rPr lang="en-US" b="1"/>
              <a:t>Hybrid</a:t>
            </a:r>
          </a:p>
          <a:p>
            <a:r>
              <a:rPr lang="en-US"/>
              <a:t>Develop and deploy where you want, with the only consistent hybrid cloud on the market. Extend Azure on-premises with Azure Stack.</a:t>
            </a:r>
          </a:p>
          <a:p>
            <a:r>
              <a:rPr lang="en-US">
                <a:hlinkClick r:id="rId4"/>
              </a:rPr>
              <a:t>Learn about our consistent hybrid cloud</a:t>
            </a:r>
            <a:r>
              <a:rPr lang="en-US"/>
              <a:t> </a:t>
            </a:r>
          </a:p>
          <a:p>
            <a:r>
              <a:rPr lang="en-US" b="1"/>
              <a:t>Intelligent</a:t>
            </a:r>
          </a:p>
          <a:p>
            <a:r>
              <a:rPr lang="en-US"/>
              <a:t>Create intelligent apps that delight with data-driven experiences. Go quickly from concept to release with Azure data services and artificial intelligence, from image recognition to bot services.</a:t>
            </a:r>
          </a:p>
          <a:p>
            <a:r>
              <a:rPr lang="en-US">
                <a:hlinkClick r:id="rId5"/>
              </a:rPr>
              <a:t>Learn about intelligent apps</a:t>
            </a:r>
            <a:r>
              <a:rPr lang="en-US"/>
              <a:t> </a:t>
            </a:r>
          </a:p>
          <a:p>
            <a:r>
              <a:rPr lang="en-US" b="1"/>
              <a:t>Trusted</a:t>
            </a:r>
          </a:p>
          <a:p>
            <a:r>
              <a:rPr lang="en-US"/>
              <a:t>Join startups, governments, and 90 percent of Fortune 500s that trust the Microsoft Cloud for security, privacy, transparency, and the most compliance coverage of any cloud provider.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94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good place to give a personal story of how your customers are making their journey to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19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82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3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5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8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77634"/>
            <a:ext cx="7279098" cy="2173041"/>
          </a:xfrm>
          <a:noFill/>
        </p:spPr>
        <p:txBody>
          <a:bodyPr lIns="0" tIns="91440" rIns="146304" bIns="91440" anchor="t" anchorCtr="0"/>
          <a:lstStyle>
            <a:lvl1pPr>
              <a:defRPr sz="7058" spc="-98"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69239" y="3576361"/>
            <a:ext cx="5826761" cy="633715"/>
          </a:xfrm>
        </p:spPr>
        <p:txBody>
          <a:bodyPr/>
          <a:lstStyle>
            <a:lvl1pPr marL="0" indent="0">
              <a:spcBef>
                <a:spcPts val="980"/>
              </a:spcBef>
              <a:spcAft>
                <a:spcPts val="980"/>
              </a:spcAft>
              <a:buNone/>
              <a:defRPr sz="3921"/>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339478" y="135249"/>
            <a:ext cx="5744142" cy="6742427"/>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040326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16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1767808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727443"/>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71725590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4" name="Slide Number Placeholder 4"/>
          <p:cNvSpPr>
            <a:spLocks noGrp="1"/>
          </p:cNvSpPr>
          <p:nvPr>
            <p:ph type="sldNum" sz="quarter" idx="18"/>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2793696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1"/>
            <a:ext cx="2743200" cy="365125"/>
          </a:xfrm>
          <a:prstGeom prst="rect">
            <a:avLst/>
          </a:prstGeom>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6129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1"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1" name="Slide Number Placeholder 4"/>
          <p:cNvSpPr>
            <a:spLocks noGrp="1"/>
          </p:cNvSpPr>
          <p:nvPr>
            <p:ph type="sldNum" sz="quarter" idx="15"/>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6731191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516118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8844410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821745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727443"/>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768993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71747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264364"/>
            <a:ext cx="11653522" cy="440459"/>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defRPr/>
            </a:pPr>
            <a:r>
              <a:rPr lang="en-US" sz="98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103119008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1" y="3218"/>
            <a:ext cx="1828800" cy="3441327"/>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19578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817748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261900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2"/>
            <a:ext cx="7620000" cy="4246563"/>
          </a:xfrm>
          <a:prstGeom prst="rect">
            <a:avLst/>
          </a:prstGeom>
        </p:spPr>
        <p:txBody>
          <a:bodyPr vert="horz" lIns="91440" tIns="45720">
            <a:normAutofit/>
          </a:bodyPr>
          <a:lstStyle>
            <a:lvl1pPr marL="0" indent="0">
              <a:spcBef>
                <a:spcPts val="600"/>
              </a:spcBef>
              <a:buFontTx/>
              <a:buNone/>
              <a:tabLst>
                <a:tab pos="630117"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4105993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phics_without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26885866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1"/>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00" tIns="60950" rIns="121900" bIns="60950" rtlCol="0" anchor="ctr"/>
          <a:lstStyle/>
          <a:p>
            <a:pPr algn="ctr"/>
            <a:endParaRPr lang="en-US" sz="1800"/>
          </a:p>
        </p:txBody>
      </p:sp>
    </p:spTree>
    <p:extLst>
      <p:ext uri="{BB962C8B-B14F-4D97-AF65-F5344CB8AC3E}">
        <p14:creationId xmlns:p14="http://schemas.microsoft.com/office/powerpoint/2010/main" val="24154389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9223514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phics_with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7" name="Text Placeholder 6"/>
          <p:cNvSpPr>
            <a:spLocks noGrp="1"/>
          </p:cNvSpPr>
          <p:nvPr>
            <p:ph type="body" sz="quarter" idx="12"/>
          </p:nvPr>
        </p:nvSpPr>
        <p:spPr>
          <a:xfrm>
            <a:off x="9341" y="3657600"/>
            <a:ext cx="3657600" cy="3140603"/>
          </a:xfrm>
          <a:solidFill>
            <a:srgbClr val="00D8D6"/>
          </a:solidFill>
        </p:spPr>
        <p:txBody>
          <a:bodyPr/>
          <a:lstStyle>
            <a:lvl1pPr marL="0" indent="0">
              <a:buNone/>
              <a:defRPr>
                <a:solidFill>
                  <a:schemeClr val="bg1"/>
                </a:solidFill>
              </a:defRPr>
            </a:lvl1pPr>
            <a:lvl2pPr marL="302618" indent="-160832">
              <a:tabLst>
                <a:tab pos="302618" algn="l"/>
              </a:tabLst>
              <a:defRPr>
                <a:solidFill>
                  <a:schemeClr val="bg1"/>
                </a:solidFill>
              </a:defRPr>
            </a:lvl2pPr>
            <a:lvl3pPr marL="613700" indent="-201040">
              <a:defRPr>
                <a:solidFill>
                  <a:schemeClr val="bg1"/>
                </a:solidFill>
              </a:defRPr>
            </a:lvl3pPr>
            <a:lvl4pPr marL="916318" indent="-201040">
              <a:defRPr>
                <a:solidFill>
                  <a:schemeClr val="bg1"/>
                </a:solidFill>
              </a:defRPr>
            </a:lvl4pPr>
            <a:lvl5pPr marL="1218935" indent="-205273">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1574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3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460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0040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1" name="Title 1"/>
          <p:cNvSpPr>
            <a:spLocks noGrp="1"/>
          </p:cNvSpPr>
          <p:nvPr>
            <p:ph type="ctrTitle"/>
          </p:nvPr>
        </p:nvSpPr>
        <p:spPr>
          <a:xfrm>
            <a:off x="266529" y="3279575"/>
            <a:ext cx="3709102" cy="2190597"/>
          </a:xfrm>
          <a:prstGeom prst="rect">
            <a:avLst/>
          </a:prstGeom>
        </p:spPr>
        <p:txBody>
          <a:bodyPr lIns="0" tIns="0" rIns="0" bIns="0" anchor="t" anchorCtr="0">
            <a:noAutofit/>
          </a:bodyPr>
          <a:lstStyle>
            <a:lvl1pPr algn="l">
              <a:defRPr sz="4117" b="0">
                <a:solidFill>
                  <a:schemeClr val="bg2"/>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176">
                <a:solidFill>
                  <a:schemeClr val="bg1"/>
                </a:solidFill>
                <a:latin typeface="+mn-lt"/>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Box 44"/>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46" name="TextBox 45"/>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47" name="TextBox 46"/>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48" name="TextBox 47"/>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49" name="TextBox 48"/>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50"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1" name="TextBox 50"/>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Tree>
    <p:extLst>
      <p:ext uri="{BB962C8B-B14F-4D97-AF65-F5344CB8AC3E}">
        <p14:creationId xmlns:p14="http://schemas.microsoft.com/office/powerpoint/2010/main" val="268571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2"/>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cxnSp>
        <p:nvCxnSpPr>
          <p:cNvPr id="31" name="Straight Connector 30"/>
          <p:cNvCxnSpPr/>
          <p:nvPr userDrawn="1"/>
        </p:nvCxnSpPr>
        <p:spPr>
          <a:xfrm>
            <a:off x="13962495" y="1002665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27" name="Straight Connector 26"/>
          <p:cNvCxnSpPr/>
          <p:nvPr userDrawn="1"/>
        </p:nvCxnSpPr>
        <p:spPr>
          <a:xfrm>
            <a:off x="10523604" y="593090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0" name="TextBox 59"/>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61" name="TextBox 60"/>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62" name="TextBox 61"/>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63" name="TextBox 62"/>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64" name="TextBox 63"/>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65"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6" name="TextBox 65"/>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
        <p:nvSpPr>
          <p:cNvPr id="23" name="Title 1">
            <a:extLst>
              <a:ext uri="{FF2B5EF4-FFF2-40B4-BE49-F238E27FC236}">
                <a16:creationId xmlns:a16="http://schemas.microsoft.com/office/drawing/2014/main" id="{406CEFA2-D75A-4CE6-BA46-E53CCEDA9F9B}"/>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117">
                <a:solidFill>
                  <a:schemeClr val="bg2"/>
                </a:solidFill>
                <a:latin typeface="+mj-lt"/>
              </a:defRPr>
            </a:lvl1pPr>
          </a:lstStyle>
          <a:p>
            <a:r>
              <a:rPr lang="en-US"/>
              <a:t>Click to edit Master title style</a:t>
            </a:r>
          </a:p>
        </p:txBody>
      </p:sp>
      <p:sp>
        <p:nvSpPr>
          <p:cNvPr id="25" name="Text Placeholder 3">
            <a:extLst>
              <a:ext uri="{FF2B5EF4-FFF2-40B4-BE49-F238E27FC236}">
                <a16:creationId xmlns:a16="http://schemas.microsoft.com/office/drawing/2014/main" id="{A57ED63D-AA42-47CA-955E-2EC48430EA4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marL="0" indent="0">
              <a:lnSpc>
                <a:spcPct val="95000"/>
              </a:lnSpc>
              <a:spcBef>
                <a:spcPts val="588"/>
              </a:spcBef>
              <a:spcAft>
                <a:spcPts val="588"/>
              </a:spcAft>
              <a:buNone/>
              <a:defRPr sz="1176">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96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4328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157084395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5192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2377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977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026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241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525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3643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2196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6459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607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7933436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574277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270220"/>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104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0885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0853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511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2929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6769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5307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3177927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Session code</a:t>
            </a:r>
          </a:p>
        </p:txBody>
      </p:sp>
    </p:spTree>
    <p:extLst>
      <p:ext uri="{BB962C8B-B14F-4D97-AF65-F5344CB8AC3E}">
        <p14:creationId xmlns:p14="http://schemas.microsoft.com/office/powerpoint/2010/main" val="228056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0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58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9918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96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99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54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1"/>
            <a:ext cx="11925080" cy="756465"/>
          </a:xfrm>
        </p:spPr>
        <p:txBody>
          <a:bodyPr lIns="91440" tIns="91440" rIns="0"/>
          <a:lstStyle>
            <a:lvl1pPr>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09033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569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00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5667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6263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92441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51394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222794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hqprint">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9138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1022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7403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40" y="179310"/>
            <a:ext cx="5737837" cy="756465"/>
          </a:xfrm>
        </p:spPr>
        <p:txBody>
          <a:bodyPr lIns="0" tIns="91440" rIns="0" b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096001" y="179310"/>
            <a:ext cx="5826761" cy="546203"/>
          </a:xfrm>
        </p:spPr>
        <p:txBody>
          <a:bodyPr tIns="91440"/>
          <a:lstStyle>
            <a:lvl1pPr marL="0" indent="0">
              <a:lnSpc>
                <a:spcPct val="110000"/>
              </a:lnSpc>
              <a:spcBef>
                <a:spcPts val="1176"/>
              </a:spcBef>
              <a:spcAft>
                <a:spcPts val="1176"/>
              </a:spcAft>
              <a:buNone/>
              <a:defRPr sz="2157">
                <a:solidFill>
                  <a:schemeClr val="bg2"/>
                </a:solidFill>
                <a:latin typeface="+mn-lt"/>
              </a:defRPr>
            </a:lvl1pPr>
          </a:lstStyle>
          <a:p>
            <a:pPr lvl="0"/>
            <a:endParaRPr lang="en-US"/>
          </a:p>
        </p:txBody>
      </p:sp>
    </p:spTree>
    <p:extLst>
      <p:ext uri="{BB962C8B-B14F-4D97-AF65-F5344CB8AC3E}">
        <p14:creationId xmlns:p14="http://schemas.microsoft.com/office/powerpoint/2010/main" val="6872242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9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6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73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817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8717016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279120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7622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02477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86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8097549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86720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671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985288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728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100886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637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9043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47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4719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88462022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10913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804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5391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868657852"/>
      </p:ext>
    </p:extLst>
  </p:cSld>
  <p:clrMapOvr>
    <a:masterClrMapping/>
  </p:clrMapOvr>
  <p:transition advClick="0">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3752665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71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7448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6543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7586848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z="1765" kern="0" smtClean="0">
                <a:solidFill>
                  <a:prstClr val="black">
                    <a:tint val="75000"/>
                  </a:prstClr>
                </a:solidFill>
              </a:rPr>
              <a:pPr defTabSz="914225">
                <a:defRPr/>
              </a:pPr>
              <a:t>10/9/2018</a:t>
            </a:fld>
            <a:endParaRPr lang="en-US" sz="1765" kern="0">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sz="1765"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z="1765" kern="0" smtClean="0">
                <a:solidFill>
                  <a:prstClr val="black">
                    <a:tint val="75000"/>
                  </a:prstClr>
                </a:solidFill>
              </a:rPr>
              <a:pPr defTabSz="914225">
                <a:defRPr/>
              </a:pPr>
              <a:t>‹#›</a:t>
            </a:fld>
            <a:endParaRPr lang="en-US" sz="1765" kern="0">
              <a:solidFill>
                <a:prstClr val="black">
                  <a:tint val="75000"/>
                </a:prstClr>
              </a:solidFill>
            </a:endParaRPr>
          </a:p>
        </p:txBody>
      </p:sp>
    </p:spTree>
    <p:extLst>
      <p:ext uri="{BB962C8B-B14F-4D97-AF65-F5344CB8AC3E}">
        <p14:creationId xmlns:p14="http://schemas.microsoft.com/office/powerpoint/2010/main" val="1457300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3855849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8333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18479" y="175188"/>
            <a:ext cx="9506601" cy="581277"/>
          </a:xfrm>
        </p:spPr>
        <p:txBody>
          <a:bodyPr lIns="91440" tIns="91440" r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410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347527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52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8168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0936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205505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8684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5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89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1335305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4017244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3431926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55050"/>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275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6707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0315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8776928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8008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492798"/>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105989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5035709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609468">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468">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468">
              <a:lnSpc>
                <a:spcPct val="90000"/>
              </a:lnSpc>
              <a:spcAft>
                <a:spcPts val="800"/>
              </a:spcAft>
            </a:pPr>
            <a:r>
              <a:rPr lang="en-US" sz="1333" dirty="0">
                <a:solidFill>
                  <a:srgbClr val="000000">
                    <a:alpha val="87000"/>
                  </a:srgbClr>
                </a:solidFill>
              </a:rPr>
              <a:t>For more information, see Use of Microsoft Copyrighted Content at</a:t>
            </a:r>
          </a:p>
          <a:p>
            <a:pPr algn="ctr" defTabSz="609468">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 2013 Microsoft Corporation. All rights reserved.</a:t>
            </a:r>
          </a:p>
        </p:txBody>
      </p:sp>
      <p:sp>
        <p:nvSpPr>
          <p:cNvPr id="11" name="TextBox 10"/>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609468">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468">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468">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468">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1993801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816169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151945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1"/>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818067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937759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1"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3660374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1"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740934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81.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63" Type="http://schemas.openxmlformats.org/officeDocument/2006/relationships/slideLayout" Target="../slideLayouts/slideLayout11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5" Type="http://schemas.openxmlformats.org/officeDocument/2006/relationships/slideLayout" Target="../slideLayouts/slideLayout60.xml"/><Relationship Id="rId61" Type="http://schemas.openxmlformats.org/officeDocument/2006/relationships/slideLayout" Target="../slideLayouts/slideLayout116.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64" Type="http://schemas.openxmlformats.org/officeDocument/2006/relationships/slideLayout" Target="../slideLayouts/slideLayout119.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slideLayout" Target="../slideLayouts/slideLayout11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2796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035883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3794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 id="2147483779" r:id="rId61"/>
    <p:sldLayoutId id="2147483780" r:id="rId62"/>
    <p:sldLayoutId id="2147483783" r:id="rId63"/>
    <p:sldLayoutId id="2147483784" r:id="rId6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31.png"/><Relationship Id="rId12" Type="http://schemas.openxmlformats.org/officeDocument/2006/relationships/hyperlink" Target="http://www.asd.gov.au/infosec/irap/index.htm" TargetMode="External"/><Relationship Id="rId17" Type="http://schemas.openxmlformats.org/officeDocument/2006/relationships/image" Target="../media/image39.jpeg"/><Relationship Id="rId25" Type="http://schemas.openxmlformats.org/officeDocument/2006/relationships/image" Target="../media/image47.jpeg"/><Relationship Id="rId33" Type="http://schemas.openxmlformats.org/officeDocument/2006/relationships/image" Target="../media/image55.jpeg"/><Relationship Id="rId38"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38.jpe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66.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5" Type="http://schemas.openxmlformats.org/officeDocument/2006/relationships/image" Target="../media/image29.jpeg"/><Relationship Id="rId15" Type="http://schemas.openxmlformats.org/officeDocument/2006/relationships/image" Target="../media/image37.jpeg"/><Relationship Id="rId23" Type="http://schemas.openxmlformats.org/officeDocument/2006/relationships/image" Target="../media/image45.jpeg"/><Relationship Id="rId28" Type="http://schemas.openxmlformats.org/officeDocument/2006/relationships/image" Target="../media/image50.jpeg"/><Relationship Id="rId36" Type="http://schemas.openxmlformats.org/officeDocument/2006/relationships/image" Target="../media/image58.jpeg"/><Relationship Id="rId10" Type="http://schemas.openxmlformats.org/officeDocument/2006/relationships/image" Target="../media/image34.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hyperlink" Target="https://www.fisc.or.jp/" TargetMode="External"/><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jpeg"/><Relationship Id="rId8" Type="http://schemas.openxmlformats.org/officeDocument/2006/relationships/image" Target="../media/image32.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3.tmp"/></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667E-3DAF-4B47-BD8C-50446FDD6DE4}"/>
              </a:ext>
            </a:extLst>
          </p:cNvPr>
          <p:cNvSpPr>
            <a:spLocks noGrp="1"/>
          </p:cNvSpPr>
          <p:nvPr>
            <p:ph type="title"/>
          </p:nvPr>
        </p:nvSpPr>
        <p:spPr>
          <a:xfrm>
            <a:off x="269301" y="1277634"/>
            <a:ext cx="7900477" cy="2173041"/>
          </a:xfrm>
        </p:spPr>
        <p:txBody>
          <a:bodyPr/>
          <a:lstStyle/>
          <a:p>
            <a:r>
              <a:rPr lang="en-US" sz="5882" dirty="0"/>
              <a:t>Datacenter</a:t>
            </a:r>
            <a:br>
              <a:rPr lang="en-US" sz="5882" dirty="0"/>
            </a:br>
            <a:r>
              <a:rPr lang="en-US" sz="5882" dirty="0"/>
              <a:t>Cloud Assessment </a:t>
            </a:r>
            <a:endParaRPr lang="en-US" sz="6470" dirty="0"/>
          </a:p>
        </p:txBody>
      </p:sp>
      <p:sp>
        <p:nvSpPr>
          <p:cNvPr id="8" name="Text Placeholder 7">
            <a:extLst>
              <a:ext uri="{FF2B5EF4-FFF2-40B4-BE49-F238E27FC236}">
                <a16:creationId xmlns:a16="http://schemas.microsoft.com/office/drawing/2014/main" id="{EB69F611-E7D9-41D7-9A23-E7D5698AFE9F}"/>
              </a:ext>
            </a:extLst>
          </p:cNvPr>
          <p:cNvSpPr>
            <a:spLocks noGrp="1"/>
          </p:cNvSpPr>
          <p:nvPr>
            <p:ph type="body" sz="quarter" idx="10"/>
          </p:nvPr>
        </p:nvSpPr>
        <p:spPr>
          <a:xfrm>
            <a:off x="269239" y="3576339"/>
            <a:ext cx="6200271" cy="1178400"/>
          </a:xfrm>
        </p:spPr>
        <p:txBody>
          <a:bodyPr/>
          <a:lstStyle/>
          <a:p>
            <a:r>
              <a:rPr lang="en-US" dirty="0"/>
              <a:t>Migrating Apps, Workloads, and Data to Azure</a:t>
            </a:r>
          </a:p>
        </p:txBody>
      </p:sp>
    </p:spTree>
    <p:extLst>
      <p:ext uri="{BB962C8B-B14F-4D97-AF65-F5344CB8AC3E}">
        <p14:creationId xmlns:p14="http://schemas.microsoft.com/office/powerpoint/2010/main" val="13924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11468" y="1557338"/>
            <a:ext cx="8523287" cy="900112"/>
          </a:xfrm>
        </p:spPr>
        <p:txBody>
          <a:bodyPr/>
          <a:lstStyle/>
          <a:p>
            <a:pPr algn="ctr">
              <a:spcAft>
                <a:spcPts val="588"/>
              </a:spcAft>
              <a:defRPr/>
            </a:pPr>
            <a:r>
              <a:rPr lang="en-US" sz="4313"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07162"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725939"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Cloud application </a:t>
            </a:r>
            <a:b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b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434828"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366037" y="3224920"/>
            <a:ext cx="841314" cy="82242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800638" y="3224920"/>
            <a:ext cx="809668" cy="82242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511008" y="3224920"/>
            <a:ext cx="806706" cy="82242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54222" y="487"/>
            <a:ext cx="0" cy="6888317"/>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2"/>
            <a:ext cx="1603025" cy="2731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9" y="2572922"/>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70" y="4876503"/>
            <a:ext cx="1642591"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04443" y="4240178"/>
            <a:ext cx="4054990" cy="2646237"/>
            <a:chOff x="824268" y="4593027"/>
            <a:chExt cx="4136300" cy="2699299"/>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254475" cy="26992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6596" spc="-784" dirty="0">
                  <a:solidFill>
                    <a:srgbClr val="0078D7"/>
                  </a:solidFill>
                  <a:latin typeface="Segoe UI Light"/>
                  <a:cs typeface="Segoe UI Semilight" panose="020B0402040204020203" pitchFamily="34" charset="0"/>
                </a:rPr>
                <a:t>54</a:t>
              </a:r>
              <a:endParaRPr kumimoji="0" lang="en-US" sz="4800" b="0" i="0" u="none" strike="noStrike" kern="1200" cap="none" spc="-784" normalizeH="0" baseline="0" noProof="0" dirty="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50991" cy="1193003"/>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a:t>
              </a:r>
              <a:b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9" name="Freeform 5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75290" y="2524056"/>
            <a:ext cx="451261" cy="440761"/>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062333" y="5762599"/>
            <a:ext cx="3466576" cy="624421"/>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505050">
                    <a:lumMod val="60000"/>
                    <a:lumOff val="40000"/>
                  </a:srgbClr>
                </a:solidFill>
                <a:effectLst/>
                <a:uLnTx/>
                <a:uFillTx/>
                <a:latin typeface="Segoe UI"/>
                <a:ea typeface="+mn-ea"/>
                <a:cs typeface="Segoe UI" pitchFamily="34" charset="0"/>
              </a:rPr>
              <a:t>Learn more: Microsoft.com/datacenter</a:t>
            </a:r>
          </a:p>
        </p:txBody>
      </p:sp>
      <p:sp>
        <p:nvSpPr>
          <p:cNvPr id="52" name="Oval 51">
            <a:extLst>
              <a:ext uri="{FF2B5EF4-FFF2-40B4-BE49-F238E27FC236}">
                <a16:creationId xmlns:a16="http://schemas.microsoft.com/office/drawing/2014/main" id="{BF62D37A-C828-4AC9-A1CB-35C0BA5139DC}"/>
              </a:ext>
            </a:extLst>
          </p:cNvPr>
          <p:cNvSpPr/>
          <p:nvPr/>
        </p:nvSpPr>
        <p:spPr bwMode="auto">
          <a:xfrm>
            <a:off x="8193919" y="214248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4" name="Oval 53">
            <a:extLst>
              <a:ext uri="{FF2B5EF4-FFF2-40B4-BE49-F238E27FC236}">
                <a16:creationId xmlns:a16="http://schemas.microsoft.com/office/drawing/2014/main" id="{C5222005-DBB3-4D7E-B64C-BC8D2EBF3D9C}"/>
              </a:ext>
            </a:extLst>
          </p:cNvPr>
          <p:cNvSpPr/>
          <p:nvPr/>
        </p:nvSpPr>
        <p:spPr bwMode="auto">
          <a:xfrm>
            <a:off x="8096992" y="239314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par>
                          <p:cTn id="114" fill="hold">
                            <p:stCondLst>
                              <p:cond delay="2820"/>
                            </p:stCondLst>
                            <p:childTnLst>
                              <p:par>
                                <p:cTn id="115" presetID="10" presetClass="entr" presetSubtype="0" fill="hold" grpId="0" nodeType="after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grpId="0" nodeType="withEffect">
                                  <p:stCondLst>
                                    <p:cond delay="90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P spid="52"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2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75290" y="2524056"/>
            <a:ext cx="451261" cy="440761"/>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277550" y="2152760"/>
            <a:ext cx="6899904" cy="1117295"/>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Azure </a:t>
            </a:r>
          </a:p>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277551" y="3568596"/>
            <a:ext cx="4669091" cy="1387941"/>
          </a:xfrm>
          <a:prstGeom prst="rect">
            <a:avLst/>
          </a:prstGeom>
        </p:spPr>
        <p:txBody>
          <a:bodyPr wrap="square" lIns="146263">
            <a:spAutoFit/>
          </a:bodyPr>
          <a:lstStyle/>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Protection through best practices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Detect threats and attacks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Remediate issues</a:t>
            </a:r>
          </a:p>
        </p:txBody>
      </p:sp>
      <p:grpSp>
        <p:nvGrpSpPr>
          <p:cNvPr id="2" name="Group 1"/>
          <p:cNvGrpSpPr/>
          <p:nvPr/>
        </p:nvGrpSpPr>
        <p:grpSpPr>
          <a:xfrm>
            <a:off x="6136478" y="451924"/>
            <a:ext cx="6055523" cy="6336506"/>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a:extLst>
                <a:ext uri="{FF2B5EF4-FFF2-40B4-BE49-F238E27FC236}">
                  <a16:creationId xmlns:a16="http://schemas.microsoft.com/office/drawing/2014/main" id="{7F4BC64D-772A-494C-9045-9302C0F3B75A}"/>
                </a:ext>
              </a:extLst>
            </p:cNvPr>
            <p:cNvPicPr>
              <a:picLocks noChangeAspect="1"/>
            </p:cNvPicPr>
            <p:nvPr/>
          </p:nvPicPr>
          <p:blipFill>
            <a:blip r:embed="rId4"/>
            <a:stretch>
              <a:fillRect/>
            </a:stretch>
          </p:blipFill>
          <p:spPr>
            <a:xfrm>
              <a:off x="7100347" y="699956"/>
              <a:ext cx="5091654" cy="4305039"/>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FB73271-5311-4BD4-8115-D085B487C5F6}"/>
              </a:ext>
            </a:extLst>
          </p:cNvPr>
          <p:cNvGrpSpPr/>
          <p:nvPr/>
        </p:nvGrpSpPr>
        <p:grpSpPr>
          <a:xfrm>
            <a:off x="3116984" y="-1"/>
            <a:ext cx="9075015" cy="6761019"/>
            <a:chOff x="10229502" y="-1"/>
            <a:chExt cx="1962497" cy="1462089"/>
          </a:xfrm>
        </p:grpSpPr>
        <p:sp>
          <p:nvSpPr>
            <p:cNvPr id="64" name="Rectangle 63">
              <a:extLst>
                <a:ext uri="{FF2B5EF4-FFF2-40B4-BE49-F238E27FC236}">
                  <a16:creationId xmlns:a16="http://schemas.microsoft.com/office/drawing/2014/main" id="{A06B7FB0-F238-4268-818D-A11D108B0687}"/>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32E896-EDDE-4919-A57D-C9E8875B9769}"/>
                </a:ext>
              </a:extLst>
            </p:cNvPr>
            <p:cNvSpPr/>
            <p:nvPr/>
          </p:nvSpPr>
          <p:spPr bwMode="auto">
            <a:xfrm>
              <a:off x="10591070" y="0"/>
              <a:ext cx="1198258" cy="35801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B51D270-4952-4A17-B5B8-33597F75A7A3}"/>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F32C5CDA-58B5-4725-8EED-CF113D92F2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68" name="Rectangle 67">
              <a:extLst>
                <a:ext uri="{FF2B5EF4-FFF2-40B4-BE49-F238E27FC236}">
                  <a16:creationId xmlns:a16="http://schemas.microsoft.com/office/drawing/2014/main" id="{639070BC-D7FA-4AD6-86E7-F4EE0277F62E}"/>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69" name="Rectangle 68">
              <a:extLst>
                <a:ext uri="{FF2B5EF4-FFF2-40B4-BE49-F238E27FC236}">
                  <a16:creationId xmlns:a16="http://schemas.microsoft.com/office/drawing/2014/main" id="{19BBAC1A-1FF9-4C79-A88B-864A1FB54CB4}"/>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70" name="Oval 69">
              <a:extLst>
                <a:ext uri="{FF2B5EF4-FFF2-40B4-BE49-F238E27FC236}">
                  <a16:creationId xmlns:a16="http://schemas.microsoft.com/office/drawing/2014/main" id="{D749CA8D-18F4-4840-82D6-C1ABF6C6FB8E}"/>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B0430EC-1DC1-4372-B10E-F854B6AEA7D9}"/>
                </a:ext>
              </a:extLst>
            </p:cNvPr>
            <p:cNvGrpSpPr/>
            <p:nvPr/>
          </p:nvGrpSpPr>
          <p:grpSpPr>
            <a:xfrm>
              <a:off x="10275569" y="585584"/>
              <a:ext cx="270140" cy="270138"/>
              <a:chOff x="10275569" y="585584"/>
              <a:chExt cx="270140" cy="270138"/>
            </a:xfrm>
          </p:grpSpPr>
          <p:grpSp>
            <p:nvGrpSpPr>
              <p:cNvPr id="102" name="Group 101">
                <a:extLst>
                  <a:ext uri="{FF2B5EF4-FFF2-40B4-BE49-F238E27FC236}">
                    <a16:creationId xmlns:a16="http://schemas.microsoft.com/office/drawing/2014/main" id="{005A2A82-58B3-499E-BACD-F981959467C7}"/>
                  </a:ext>
                </a:extLst>
              </p:cNvPr>
              <p:cNvGrpSpPr/>
              <p:nvPr/>
            </p:nvGrpSpPr>
            <p:grpSpPr>
              <a:xfrm>
                <a:off x="10318223" y="665435"/>
                <a:ext cx="186065" cy="140854"/>
                <a:chOff x="3268663" y="4287838"/>
                <a:chExt cx="4351337" cy="3294062"/>
              </a:xfrm>
              <a:solidFill>
                <a:schemeClr val="bg1"/>
              </a:solidFill>
            </p:grpSpPr>
            <p:sp>
              <p:nvSpPr>
                <p:cNvPr id="104" name="Freeform 6">
                  <a:extLst>
                    <a:ext uri="{FF2B5EF4-FFF2-40B4-BE49-F238E27FC236}">
                      <a16:creationId xmlns:a16="http://schemas.microsoft.com/office/drawing/2014/main" id="{7475C598-F8A0-4EDE-87F5-713A14AA79A6}"/>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28F3B2E1-F3FB-42F0-A02C-D981C9890E5B}"/>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Oval 102">
                <a:extLst>
                  <a:ext uri="{FF2B5EF4-FFF2-40B4-BE49-F238E27FC236}">
                    <a16:creationId xmlns:a16="http://schemas.microsoft.com/office/drawing/2014/main" id="{05D20C2A-4E56-49A7-A23F-2665C9C8C4C0}"/>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8E1F3A25-1435-462B-8A3B-717D205CEEF8}"/>
                </a:ext>
              </a:extLst>
            </p:cNvPr>
            <p:cNvGrpSpPr/>
            <p:nvPr/>
          </p:nvGrpSpPr>
          <p:grpSpPr>
            <a:xfrm>
              <a:off x="10307043" y="1215198"/>
              <a:ext cx="204883" cy="153765"/>
              <a:chOff x="10307043" y="1215198"/>
              <a:chExt cx="204883" cy="153765"/>
            </a:xfrm>
          </p:grpSpPr>
          <p:sp>
            <p:nvSpPr>
              <p:cNvPr id="86" name="Freeform 1">
                <a:extLst>
                  <a:ext uri="{FF2B5EF4-FFF2-40B4-BE49-F238E27FC236}">
                    <a16:creationId xmlns:a16="http://schemas.microsoft.com/office/drawing/2014/main" id="{17686306-533E-4F6B-84F1-8AE8D1AA25C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2">
                <a:extLst>
                  <a:ext uri="{FF2B5EF4-FFF2-40B4-BE49-F238E27FC236}">
                    <a16:creationId xmlns:a16="http://schemas.microsoft.com/office/drawing/2014/main" id="{FFA6E64C-76B5-426E-B2CD-AF90D68F126F}"/>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3">
                <a:extLst>
                  <a:ext uri="{FF2B5EF4-FFF2-40B4-BE49-F238E27FC236}">
                    <a16:creationId xmlns:a16="http://schemas.microsoft.com/office/drawing/2014/main" id="{399D5604-028D-410E-BA6A-2C7E84EBC886}"/>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4">
                <a:extLst>
                  <a:ext uri="{FF2B5EF4-FFF2-40B4-BE49-F238E27FC236}">
                    <a16:creationId xmlns:a16="http://schemas.microsoft.com/office/drawing/2014/main" id="{1885A6C3-7735-4EB6-B738-421DBB2C8EDB}"/>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B0B1C9DC-272E-4EE7-BF54-0C761F702F2A}"/>
                </a:ext>
              </a:extLst>
            </p:cNvPr>
            <p:cNvGrpSpPr/>
            <p:nvPr/>
          </p:nvGrpSpPr>
          <p:grpSpPr>
            <a:xfrm>
              <a:off x="11900152" y="229164"/>
              <a:ext cx="178445" cy="226817"/>
              <a:chOff x="11900152" y="229164"/>
              <a:chExt cx="178445" cy="226817"/>
            </a:xfrm>
          </p:grpSpPr>
          <p:sp>
            <p:nvSpPr>
              <p:cNvPr id="83" name="Freeform 82">
                <a:extLst>
                  <a:ext uri="{FF2B5EF4-FFF2-40B4-BE49-F238E27FC236}">
                    <a16:creationId xmlns:a16="http://schemas.microsoft.com/office/drawing/2014/main" id="{CF164747-B5A1-4797-8A22-2D2380A173EE}"/>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83">
                <a:extLst>
                  <a:ext uri="{FF2B5EF4-FFF2-40B4-BE49-F238E27FC236}">
                    <a16:creationId xmlns:a16="http://schemas.microsoft.com/office/drawing/2014/main" id="{536675C1-3DDA-448B-BE3F-EA1F35D375DE}"/>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84">
                <a:extLst>
                  <a:ext uri="{FF2B5EF4-FFF2-40B4-BE49-F238E27FC236}">
                    <a16:creationId xmlns:a16="http://schemas.microsoft.com/office/drawing/2014/main" id="{658DBE67-0EEB-4561-B232-616916BC25F1}"/>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1300881D-8BBD-4C41-BBEB-47DF0A847192}"/>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8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B5F4E21B-E9CD-4791-9EA9-97A123629660}"/>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8145ACF5-64B3-449A-9D40-117CFFE58C55}"/>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8C83DA53-74B2-444D-B374-A7926B9E61DE}"/>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B10ED1BF-ED52-4924-BFF9-320FD1D54A17}"/>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4EEB1964-B2CF-4192-8033-0AD991832E7A}"/>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0" name="Group 79">
              <a:extLst>
                <a:ext uri="{FF2B5EF4-FFF2-40B4-BE49-F238E27FC236}">
                  <a16:creationId xmlns:a16="http://schemas.microsoft.com/office/drawing/2014/main" id="{8217A3E4-69B7-4BF8-9F2F-0D5ED8C92728}"/>
                </a:ext>
              </a:extLst>
            </p:cNvPr>
            <p:cNvGrpSpPr/>
            <p:nvPr/>
          </p:nvGrpSpPr>
          <p:grpSpPr>
            <a:xfrm>
              <a:off x="10289040" y="60787"/>
              <a:ext cx="249576" cy="249576"/>
              <a:chOff x="3521877" y="511997"/>
              <a:chExt cx="640398" cy="640398"/>
            </a:xfrm>
          </p:grpSpPr>
          <p:sp>
            <p:nvSpPr>
              <p:cNvPr id="81" name="Freeform 33">
                <a:extLst>
                  <a:ext uri="{FF2B5EF4-FFF2-40B4-BE49-F238E27FC236}">
                    <a16:creationId xmlns:a16="http://schemas.microsoft.com/office/drawing/2014/main" id="{3878CB3B-4B24-4212-A78B-525B1E5E5855}"/>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81">
                <a:extLst>
                  <a:ext uri="{FF2B5EF4-FFF2-40B4-BE49-F238E27FC236}">
                    <a16:creationId xmlns:a16="http://schemas.microsoft.com/office/drawing/2014/main" id="{42CB0EA3-B7DC-4F56-8F13-FAE3DDD52E4D}"/>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TextBox 10">
            <a:extLst>
              <a:ext uri="{FF2B5EF4-FFF2-40B4-BE49-F238E27FC236}">
                <a16:creationId xmlns:a16="http://schemas.microsoft.com/office/drawing/2014/main" id="{896338E4-5E15-43CE-8AF9-7CEA7FF4CEDC}"/>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49546" y="3115909"/>
            <a:ext cx="732422" cy="7324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378658" y="3152864"/>
            <a:ext cx="674198" cy="658510"/>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65007" y="3109842"/>
            <a:ext cx="501500" cy="7445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Freeform 61"/>
          <p:cNvSpPr>
            <a:spLocks noChangeArrowheads="1"/>
          </p:cNvSpPr>
          <p:nvPr/>
        </p:nvSpPr>
        <p:spPr bwMode="auto">
          <a:xfrm>
            <a:off x="1320608" y="3091120"/>
            <a:ext cx="790298" cy="78199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887160B4-1DB5-425F-9148-F4A021E3317E}"/>
              </a:ext>
            </a:extLst>
          </p:cNvPr>
          <p:cNvSpPr/>
          <p:nvPr/>
        </p:nvSpPr>
        <p:spPr bwMode="auto">
          <a:xfrm>
            <a:off x="-9782" y="0"/>
            <a:ext cx="34170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p:cNvSpPr/>
          <p:nvPr/>
        </p:nvSpPr>
        <p:spPr bwMode="auto">
          <a:xfrm>
            <a:off x="-9782" y="-1"/>
            <a:ext cx="3421746" cy="6876791"/>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76183" y="3020725"/>
            <a:ext cx="2375781" cy="836425"/>
          </a:xfrm>
          <a:prstGeom prst="rect">
            <a:avLst/>
          </a:prstGeom>
        </p:spPr>
      </p:pic>
      <p:sp>
        <p:nvSpPr>
          <p:cNvPr id="87" name="Rectangle 86">
            <a:extLst>
              <a:ext uri="{FF2B5EF4-FFF2-40B4-BE49-F238E27FC236}">
                <a16:creationId xmlns:a16="http://schemas.microsoft.com/office/drawing/2014/main" id="{4672BFE8-5A5B-445B-84BF-7DBF1D908135}"/>
              </a:ext>
            </a:extLst>
          </p:cNvPr>
          <p:cNvSpPr/>
          <p:nvPr/>
        </p:nvSpPr>
        <p:spPr bwMode="auto">
          <a:xfrm>
            <a:off x="4283901" y="1671142"/>
            <a:ext cx="6964943" cy="3505138"/>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A1BA17D9-4BE6-4AAA-B428-80E9880C6841}"/>
              </a:ext>
            </a:extLst>
          </p:cNvPr>
          <p:cNvSpPr/>
          <p:nvPr/>
        </p:nvSpPr>
        <p:spPr bwMode="auto">
          <a:xfrm>
            <a:off x="4271375" y="5177941"/>
            <a:ext cx="6978510" cy="169718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986C5579-A663-48B3-ABA6-0DFE6A537BEB}"/>
              </a:ext>
            </a:extLst>
          </p:cNvPr>
          <p:cNvSpPr/>
          <p:nvPr/>
        </p:nvSpPr>
        <p:spPr bwMode="auto">
          <a:xfrm>
            <a:off x="4271376" y="-1"/>
            <a:ext cx="6978508" cy="1676987"/>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832C7CA-1472-4170-A7A0-EE52DB868596}"/>
              </a:ext>
            </a:extLst>
          </p:cNvPr>
          <p:cNvSpPr/>
          <p:nvPr/>
        </p:nvSpPr>
        <p:spPr bwMode="auto">
          <a:xfrm>
            <a:off x="3411963" y="0"/>
            <a:ext cx="858371" cy="6876790"/>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DD43FDD-BE02-4937-B9CD-56A2ED044C6A}"/>
              </a:ext>
            </a:extLst>
          </p:cNvPr>
          <p:cNvSpPr/>
          <p:nvPr/>
        </p:nvSpPr>
        <p:spPr bwMode="auto">
          <a:xfrm>
            <a:off x="11249886" y="0"/>
            <a:ext cx="968618" cy="68751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1" name="Rectangle 90">
            <a:extLst>
              <a:ext uri="{FF2B5EF4-FFF2-40B4-BE49-F238E27FC236}">
                <a16:creationId xmlns:a16="http://schemas.microsoft.com/office/drawing/2014/main" id="{881B7889-9433-4477-8390-30C02AA0B732}"/>
              </a:ext>
            </a:extLst>
          </p:cNvPr>
          <p:cNvSpPr/>
          <p:nvPr/>
        </p:nvSpPr>
        <p:spPr bwMode="auto">
          <a:xfrm>
            <a:off x="4549300" y="5398707"/>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92" name="Rectangle 91">
            <a:extLst>
              <a:ext uri="{FF2B5EF4-FFF2-40B4-BE49-F238E27FC236}">
                <a16:creationId xmlns:a16="http://schemas.microsoft.com/office/drawing/2014/main" id="{12C140FC-89E6-41E7-A953-E4F097DA7561}"/>
              </a:ext>
            </a:extLst>
          </p:cNvPr>
          <p:cNvSpPr/>
          <p:nvPr/>
        </p:nvSpPr>
        <p:spPr bwMode="auto">
          <a:xfrm>
            <a:off x="436307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Compute</a:t>
            </a:r>
          </a:p>
        </p:txBody>
      </p:sp>
      <p:sp>
        <p:nvSpPr>
          <p:cNvPr id="93" name="Rectangle 92">
            <a:extLst>
              <a:ext uri="{FF2B5EF4-FFF2-40B4-BE49-F238E27FC236}">
                <a16:creationId xmlns:a16="http://schemas.microsoft.com/office/drawing/2014/main" id="{9CC46666-3FE1-47AC-BC85-84166401FDD1}"/>
              </a:ext>
            </a:extLst>
          </p:cNvPr>
          <p:cNvSpPr/>
          <p:nvPr/>
        </p:nvSpPr>
        <p:spPr bwMode="auto">
          <a:xfrm>
            <a:off x="659393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Storage</a:t>
            </a:r>
          </a:p>
        </p:txBody>
      </p:sp>
      <p:sp>
        <p:nvSpPr>
          <p:cNvPr id="94" name="Rectangle 93">
            <a:extLst>
              <a:ext uri="{FF2B5EF4-FFF2-40B4-BE49-F238E27FC236}">
                <a16:creationId xmlns:a16="http://schemas.microsoft.com/office/drawing/2014/main" id="{306EFD60-9757-4D36-9CF0-E73F11CF1794}"/>
              </a:ext>
            </a:extLst>
          </p:cNvPr>
          <p:cNvSpPr/>
          <p:nvPr/>
        </p:nvSpPr>
        <p:spPr bwMode="auto">
          <a:xfrm>
            <a:off x="9226053"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Networking</a:t>
            </a:r>
          </a:p>
        </p:txBody>
      </p:sp>
      <p:sp>
        <p:nvSpPr>
          <p:cNvPr id="95" name="Rectangle 94">
            <a:extLst>
              <a:ext uri="{FF2B5EF4-FFF2-40B4-BE49-F238E27FC236}">
                <a16:creationId xmlns:a16="http://schemas.microsoft.com/office/drawing/2014/main" id="{FF7E1DFE-EDCC-43C5-9ADD-98FA88208A03}"/>
              </a:ext>
            </a:extLst>
          </p:cNvPr>
          <p:cNvSpPr/>
          <p:nvPr/>
        </p:nvSpPr>
        <p:spPr bwMode="auto">
          <a:xfrm>
            <a:off x="5532128" y="5870763"/>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Security</a:t>
            </a:r>
          </a:p>
        </p:txBody>
      </p:sp>
      <p:sp>
        <p:nvSpPr>
          <p:cNvPr id="96" name="Rectangle 95">
            <a:extLst>
              <a:ext uri="{FF2B5EF4-FFF2-40B4-BE49-F238E27FC236}">
                <a16:creationId xmlns:a16="http://schemas.microsoft.com/office/drawing/2014/main" id="{0D3791ED-56BD-4265-8E7E-BDDF4BE39F05}"/>
              </a:ext>
            </a:extLst>
          </p:cNvPr>
          <p:cNvSpPr/>
          <p:nvPr/>
        </p:nvSpPr>
        <p:spPr bwMode="auto">
          <a:xfrm>
            <a:off x="7649531" y="5870763"/>
            <a:ext cx="1719402"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Management</a:t>
            </a:r>
          </a:p>
        </p:txBody>
      </p:sp>
      <p:sp>
        <p:nvSpPr>
          <p:cNvPr id="97" name="Rectangle 96">
            <a:extLst>
              <a:ext uri="{FF2B5EF4-FFF2-40B4-BE49-F238E27FC236}">
                <a16:creationId xmlns:a16="http://schemas.microsoft.com/office/drawing/2014/main" id="{8B9CB29C-B882-4525-A951-22B3F47AD167}"/>
              </a:ext>
            </a:extLst>
          </p:cNvPr>
          <p:cNvSpPr/>
          <p:nvPr/>
        </p:nvSpPr>
        <p:spPr bwMode="auto">
          <a:xfrm>
            <a:off x="4548063" y="2194008"/>
            <a:ext cx="2982593"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98" name="Rectangle 97">
            <a:extLst>
              <a:ext uri="{FF2B5EF4-FFF2-40B4-BE49-F238E27FC236}">
                <a16:creationId xmlns:a16="http://schemas.microsoft.com/office/drawing/2014/main" id="{8639CA34-8DBF-428D-9B55-7DA79FB5150D}"/>
              </a:ext>
            </a:extLst>
          </p:cNvPr>
          <p:cNvSpPr/>
          <p:nvPr/>
        </p:nvSpPr>
        <p:spPr bwMode="auto">
          <a:xfrm>
            <a:off x="4568919"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Web + mobile</a:t>
            </a:r>
            <a:b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Internet of Things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Microservices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Containers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Serverless</a:t>
            </a:r>
          </a:p>
        </p:txBody>
      </p:sp>
      <p:sp>
        <p:nvSpPr>
          <p:cNvPr id="134" name="Rectangle 133">
            <a:extLst>
              <a:ext uri="{FF2B5EF4-FFF2-40B4-BE49-F238E27FC236}">
                <a16:creationId xmlns:a16="http://schemas.microsoft.com/office/drawing/2014/main" id="{87093771-0E22-4D72-BC75-036AB0CA806C}"/>
              </a:ext>
            </a:extLst>
          </p:cNvPr>
          <p:cNvSpPr/>
          <p:nvPr/>
        </p:nvSpPr>
        <p:spPr bwMode="auto">
          <a:xfrm>
            <a:off x="7232792"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Identity</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Data + analytics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Artificial intelligence</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Cognitive 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High performance computing</a:t>
            </a:r>
          </a:p>
        </p:txBody>
      </p:sp>
      <p:sp>
        <p:nvSpPr>
          <p:cNvPr id="135" name="Rectangle 134">
            <a:extLst>
              <a:ext uri="{FF2B5EF4-FFF2-40B4-BE49-F238E27FC236}">
                <a16:creationId xmlns:a16="http://schemas.microsoft.com/office/drawing/2014/main" id="{1553F0DC-5351-4E3E-AF56-75C2BF5BFAC5}"/>
              </a:ext>
            </a:extLst>
          </p:cNvPr>
          <p:cNvSpPr/>
          <p:nvPr/>
        </p:nvSpPr>
        <p:spPr bwMode="auto">
          <a:xfrm>
            <a:off x="4548063" y="213926"/>
            <a:ext cx="1713037"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36" name="Rectangle 135">
            <a:extLst>
              <a:ext uri="{FF2B5EF4-FFF2-40B4-BE49-F238E27FC236}">
                <a16:creationId xmlns:a16="http://schemas.microsoft.com/office/drawing/2014/main" id="{89ABB50E-050C-4B91-A399-CEC7CFE142E3}"/>
              </a:ext>
            </a:extLst>
          </p:cNvPr>
          <p:cNvSpPr/>
          <p:nvPr/>
        </p:nvSpPr>
        <p:spPr bwMode="auto">
          <a:xfrm>
            <a:off x="4568918" y="699261"/>
            <a:ext cx="5497922" cy="827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3" spcCol="18288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Developer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tools</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DevOps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     </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Portal +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scripting</a:t>
            </a:r>
          </a:p>
        </p:txBody>
      </p:sp>
      <p:grpSp>
        <p:nvGrpSpPr>
          <p:cNvPr id="141" name="Group 140">
            <a:extLst>
              <a:ext uri="{FF2B5EF4-FFF2-40B4-BE49-F238E27FC236}">
                <a16:creationId xmlns:a16="http://schemas.microsoft.com/office/drawing/2014/main" id="{60048E1E-9557-4436-A157-928311F6D4FD}"/>
              </a:ext>
            </a:extLst>
          </p:cNvPr>
          <p:cNvGrpSpPr/>
          <p:nvPr/>
        </p:nvGrpSpPr>
        <p:grpSpPr>
          <a:xfrm>
            <a:off x="3518182" y="541493"/>
            <a:ext cx="640398" cy="640398"/>
            <a:chOff x="3521877" y="511997"/>
            <a:chExt cx="640398" cy="640398"/>
          </a:xfrm>
        </p:grpSpPr>
        <p:sp>
          <p:nvSpPr>
            <p:cNvPr id="142" name="Freeform 33">
              <a:extLst>
                <a:ext uri="{FF2B5EF4-FFF2-40B4-BE49-F238E27FC236}">
                  <a16:creationId xmlns:a16="http://schemas.microsoft.com/office/drawing/2014/main" id="{4B8A6FC5-633E-4B10-AA89-BDEE7D243947}"/>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2A31C7ED-CEF9-425A-8623-EA5F5D4832A3}"/>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F8478917-8C53-43AA-B81A-578F38F53D2B}"/>
              </a:ext>
            </a:extLst>
          </p:cNvPr>
          <p:cNvGrpSpPr/>
          <p:nvPr/>
        </p:nvGrpSpPr>
        <p:grpSpPr>
          <a:xfrm>
            <a:off x="3500293" y="3151895"/>
            <a:ext cx="681070" cy="681070"/>
            <a:chOff x="3500293" y="3151895"/>
            <a:chExt cx="681070" cy="681070"/>
          </a:xfrm>
        </p:grpSpPr>
        <p:grpSp>
          <p:nvGrpSpPr>
            <p:cNvPr id="145" name="Group 144">
              <a:extLst>
                <a:ext uri="{FF2B5EF4-FFF2-40B4-BE49-F238E27FC236}">
                  <a16:creationId xmlns:a16="http://schemas.microsoft.com/office/drawing/2014/main" id="{D993D634-E877-4B63-AF25-23A32478C61D}"/>
                </a:ext>
              </a:extLst>
            </p:cNvPr>
            <p:cNvGrpSpPr/>
            <p:nvPr/>
          </p:nvGrpSpPr>
          <p:grpSpPr>
            <a:xfrm>
              <a:off x="3607832" y="3353215"/>
              <a:ext cx="469102" cy="355120"/>
              <a:chOff x="3268663" y="4287838"/>
              <a:chExt cx="4351337" cy="3294062"/>
            </a:xfrm>
            <a:solidFill>
              <a:schemeClr val="bg1"/>
            </a:solidFill>
          </p:grpSpPr>
          <p:sp>
            <p:nvSpPr>
              <p:cNvPr id="147" name="Freeform 6">
                <a:extLst>
                  <a:ext uri="{FF2B5EF4-FFF2-40B4-BE49-F238E27FC236}">
                    <a16:creationId xmlns:a16="http://schemas.microsoft.com/office/drawing/2014/main" id="{FCBAFE0B-40F1-44FE-8CC4-2BE757D408CF}"/>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1E579833-1C5B-4BBC-800A-46AF847658A9}"/>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6" name="Oval 145">
              <a:extLst>
                <a:ext uri="{FF2B5EF4-FFF2-40B4-BE49-F238E27FC236}">
                  <a16:creationId xmlns:a16="http://schemas.microsoft.com/office/drawing/2014/main" id="{0D4A18B9-9002-4260-94B0-B8E229FA0759}"/>
                </a:ext>
              </a:extLst>
            </p:cNvPr>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651F3984-902A-4139-97BC-1AEBF8C2D36A}"/>
              </a:ext>
            </a:extLst>
          </p:cNvPr>
          <p:cNvGrpSpPr/>
          <p:nvPr/>
        </p:nvGrpSpPr>
        <p:grpSpPr>
          <a:xfrm>
            <a:off x="3584946" y="5796117"/>
            <a:ext cx="521066" cy="391062"/>
            <a:chOff x="2724150" y="20638"/>
            <a:chExt cx="4695825" cy="3524250"/>
          </a:xfrm>
          <a:solidFill>
            <a:schemeClr val="bg1"/>
          </a:solidFill>
        </p:grpSpPr>
        <p:sp>
          <p:nvSpPr>
            <p:cNvPr id="150" name="Freeform 1">
              <a:extLst>
                <a:ext uri="{FF2B5EF4-FFF2-40B4-BE49-F238E27FC236}">
                  <a16:creationId xmlns:a16="http://schemas.microsoft.com/office/drawing/2014/main" id="{982F321E-3C03-459C-B759-3B13D791A5CC}"/>
                </a:ext>
              </a:extLst>
            </p:cNvPr>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
              <a:extLst>
                <a:ext uri="{FF2B5EF4-FFF2-40B4-BE49-F238E27FC236}">
                  <a16:creationId xmlns:a16="http://schemas.microsoft.com/office/drawing/2014/main" id="{4B268968-9CD3-4712-8065-53C64B6A1927}"/>
                </a:ext>
              </a:extLst>
            </p:cNvPr>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3">
              <a:extLst>
                <a:ext uri="{FF2B5EF4-FFF2-40B4-BE49-F238E27FC236}">
                  <a16:creationId xmlns:a16="http://schemas.microsoft.com/office/drawing/2014/main" id="{A194F5A6-86DD-4A04-95E7-2097693D565D}"/>
                </a:ext>
              </a:extLst>
            </p:cNvPr>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
              <a:extLst>
                <a:ext uri="{FF2B5EF4-FFF2-40B4-BE49-F238E27FC236}">
                  <a16:creationId xmlns:a16="http://schemas.microsoft.com/office/drawing/2014/main" id="{60B92CE9-DBBF-45C8-B82A-63F8BE488805}"/>
                </a:ext>
              </a:extLst>
            </p:cNvPr>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A7D9A20-780A-4421-A926-664CF7D6D281}"/>
              </a:ext>
            </a:extLst>
          </p:cNvPr>
          <p:cNvGrpSpPr>
            <a:grpSpLocks noChangeAspect="1"/>
          </p:cNvGrpSpPr>
          <p:nvPr/>
        </p:nvGrpSpPr>
        <p:grpSpPr>
          <a:xfrm>
            <a:off x="11507907" y="1376405"/>
            <a:ext cx="431632" cy="548640"/>
            <a:chOff x="2173288" y="115909"/>
            <a:chExt cx="5797550" cy="7369175"/>
          </a:xfrm>
          <a:solidFill>
            <a:srgbClr val="FFFFFF"/>
          </a:solidFill>
        </p:grpSpPr>
        <p:sp>
          <p:nvSpPr>
            <p:cNvPr id="155" name="Freeform 21">
              <a:extLst>
                <a:ext uri="{FF2B5EF4-FFF2-40B4-BE49-F238E27FC236}">
                  <a16:creationId xmlns:a16="http://schemas.microsoft.com/office/drawing/2014/main" id="{7C1FE0A5-B134-46AB-A460-1743FFDB9F4F}"/>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6" name="Freeform 22">
              <a:extLst>
                <a:ext uri="{FF2B5EF4-FFF2-40B4-BE49-F238E27FC236}">
                  <a16:creationId xmlns:a16="http://schemas.microsoft.com/office/drawing/2014/main" id="{8BEC5A9F-C61C-4526-ABCF-A97D7D826E19}"/>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23">
              <a:extLst>
                <a:ext uri="{FF2B5EF4-FFF2-40B4-BE49-F238E27FC236}">
                  <a16:creationId xmlns:a16="http://schemas.microsoft.com/office/drawing/2014/main" id="{040FB19E-6816-4B76-9B62-84CA0B7056A8}"/>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58C2B34F-19EA-4139-92F8-9203AC93DC3A}"/>
              </a:ext>
            </a:extLst>
          </p:cNvPr>
          <p:cNvSpPr/>
          <p:nvPr/>
        </p:nvSpPr>
        <p:spPr bwMode="auto">
          <a:xfrm rot="16200000">
            <a:off x="10307958" y="3158430"/>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37" name="Straight Connector 136">
            <a:extLst>
              <a:ext uri="{FF2B5EF4-FFF2-40B4-BE49-F238E27FC236}">
                <a16:creationId xmlns:a16="http://schemas.microsoft.com/office/drawing/2014/main" id="{0580C8AB-7D36-41A3-B132-15C823C4B71C}"/>
              </a:ext>
            </a:extLst>
          </p:cNvPr>
          <p:cNvCxnSpPr>
            <a:cxnSpLocks/>
          </p:cNvCxnSpPr>
          <p:nvPr/>
        </p:nvCxnSpPr>
        <p:spPr>
          <a:xfrm>
            <a:off x="3407242"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0315E839-2350-469B-8F1B-DC8D7F999DCD}"/>
              </a:ext>
            </a:extLst>
          </p:cNvPr>
          <p:cNvCxnSpPr>
            <a:cxnSpLocks/>
          </p:cNvCxnSpPr>
          <p:nvPr/>
        </p:nvCxnSpPr>
        <p:spPr>
          <a:xfrm>
            <a:off x="3407244" y="1670654"/>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39484075-D733-4152-ABC0-8238A5BA8683}"/>
              </a:ext>
            </a:extLst>
          </p:cNvPr>
          <p:cNvCxnSpPr>
            <a:cxnSpLocks/>
          </p:cNvCxnSpPr>
          <p:nvPr/>
        </p:nvCxnSpPr>
        <p:spPr>
          <a:xfrm>
            <a:off x="3407244" y="5177941"/>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DA7EDE83-37C9-47C4-A1A0-BA6CD9835859}"/>
              </a:ext>
            </a:extLst>
          </p:cNvPr>
          <p:cNvCxnSpPr>
            <a:cxnSpLocks/>
          </p:cNvCxnSpPr>
          <p:nvPr/>
        </p:nvCxnSpPr>
        <p:spPr>
          <a:xfrm>
            <a:off x="11249885"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E1C882FF-B730-4E1C-8271-48AC1E357F5F}"/>
              </a:ext>
            </a:extLst>
          </p:cNvPr>
          <p:cNvCxnSpPr>
            <a:cxnSpLocks/>
          </p:cNvCxnSpPr>
          <p:nvPr/>
        </p:nvCxnSpPr>
        <p:spPr>
          <a:xfrm>
            <a:off x="4271374"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144995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0732" y="2001492"/>
            <a:ext cx="2042498" cy="2072346"/>
            <a:chOff x="505178" y="2384421"/>
            <a:chExt cx="2225297" cy="2225297"/>
          </a:xfrm>
          <a:solidFill>
            <a:schemeClr val="tx1"/>
          </a:solidFill>
        </p:grpSpPr>
        <p:sp>
          <p:nvSpPr>
            <p:cNvPr id="13" name="Teardrop 15"/>
            <p:cNvSpPr/>
            <p:nvPr/>
          </p:nvSpPr>
          <p:spPr>
            <a:xfrm rot="2700000">
              <a:off x="505178" y="2384421"/>
              <a:ext cx="2225297" cy="2225297"/>
            </a:xfrm>
            <a:prstGeom prst="ellipse">
              <a:avLst/>
            </a:prstGeom>
            <a:grpFill/>
            <a:ln w="10795" cap="flat" cmpd="sng" algn="ctr">
              <a:noFill/>
              <a:prstDash val="solid"/>
            </a:ln>
            <a:effectLst/>
          </p:spPr>
        </p:sp>
        <p:sp>
          <p:nvSpPr>
            <p:cNvPr id="14" name="Freeform 16"/>
            <p:cNvSpPr/>
            <p:nvPr/>
          </p:nvSpPr>
          <p:spPr>
            <a:xfrm>
              <a:off x="611986" y="2491228"/>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defRPr/>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Initial Meeting</a:t>
              </a:r>
            </a:p>
          </p:txBody>
        </p:sp>
      </p:grpSp>
      <p:grpSp>
        <p:nvGrpSpPr>
          <p:cNvPr id="23" name="Group 22"/>
          <p:cNvGrpSpPr/>
          <p:nvPr/>
        </p:nvGrpSpPr>
        <p:grpSpPr>
          <a:xfrm>
            <a:off x="2513268" y="1986252"/>
            <a:ext cx="2042498" cy="2072346"/>
            <a:chOff x="505175" y="2384419"/>
            <a:chExt cx="2225297" cy="2225297"/>
          </a:xfrm>
          <a:solidFill>
            <a:schemeClr val="tx1"/>
          </a:solidFill>
        </p:grpSpPr>
        <p:sp>
          <p:nvSpPr>
            <p:cNvPr id="24" name="Teardrop 15"/>
            <p:cNvSpPr/>
            <p:nvPr/>
          </p:nvSpPr>
          <p:spPr>
            <a:xfrm rot="2700000">
              <a:off x="505175" y="2384419"/>
              <a:ext cx="2225297" cy="2225297"/>
            </a:xfrm>
            <a:prstGeom prst="ellipse">
              <a:avLst/>
            </a:prstGeom>
            <a:grpFill/>
            <a:ln w="10795" cap="flat" cmpd="sng" algn="ctr">
              <a:noFill/>
              <a:prstDash val="solid"/>
            </a:ln>
            <a:effectLst/>
          </p:spPr>
        </p:sp>
        <p:sp>
          <p:nvSpPr>
            <p:cNvPr id="25"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Configuration &amp; Setup</a:t>
              </a:r>
            </a:p>
          </p:txBody>
        </p:sp>
      </p:grpSp>
      <p:grpSp>
        <p:nvGrpSpPr>
          <p:cNvPr id="26" name="Group 25"/>
          <p:cNvGrpSpPr/>
          <p:nvPr/>
        </p:nvGrpSpPr>
        <p:grpSpPr>
          <a:xfrm>
            <a:off x="4798943" y="2001489"/>
            <a:ext cx="2042498" cy="2072346"/>
            <a:chOff x="505175" y="2384419"/>
            <a:chExt cx="2225297" cy="2225297"/>
          </a:xfrm>
          <a:solidFill>
            <a:schemeClr val="tx1"/>
          </a:solidFill>
        </p:grpSpPr>
        <p:sp>
          <p:nvSpPr>
            <p:cNvPr id="36" name="Teardrop 15"/>
            <p:cNvSpPr/>
            <p:nvPr/>
          </p:nvSpPr>
          <p:spPr>
            <a:xfrm rot="2700000">
              <a:off x="505175" y="2384419"/>
              <a:ext cx="2225297" cy="2225297"/>
            </a:xfrm>
            <a:prstGeom prst="ellipse">
              <a:avLst/>
            </a:prstGeom>
            <a:grpFill/>
            <a:ln w="10795" cap="flat" cmpd="sng" algn="ctr">
              <a:noFill/>
              <a:prstDash val="solid"/>
            </a:ln>
            <a:effectLst/>
          </p:spPr>
        </p:sp>
        <p:sp>
          <p:nvSpPr>
            <p:cNvPr id="37"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Assessment</a:t>
              </a:r>
              <a:r>
                <a:rPr lang="en-US" sz="1765"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a:t>
              </a:r>
            </a:p>
          </p:txBody>
        </p:sp>
      </p:grpSp>
      <p:grpSp>
        <p:nvGrpSpPr>
          <p:cNvPr id="38" name="Group 37"/>
          <p:cNvGrpSpPr/>
          <p:nvPr/>
        </p:nvGrpSpPr>
        <p:grpSpPr>
          <a:xfrm>
            <a:off x="7038905" y="1986251"/>
            <a:ext cx="2042498" cy="2072346"/>
            <a:chOff x="505175" y="2384419"/>
            <a:chExt cx="2225297" cy="2225297"/>
          </a:xfrm>
          <a:solidFill>
            <a:schemeClr val="tx1"/>
          </a:solidFill>
        </p:grpSpPr>
        <p:sp>
          <p:nvSpPr>
            <p:cNvPr id="39" name="Teardrop 15"/>
            <p:cNvSpPr/>
            <p:nvPr/>
          </p:nvSpPr>
          <p:spPr>
            <a:xfrm rot="2700000">
              <a:off x="505175" y="2384419"/>
              <a:ext cx="2225297" cy="2225297"/>
            </a:xfrm>
            <a:prstGeom prst="ellipse">
              <a:avLst/>
            </a:prstGeom>
            <a:grpFill/>
            <a:ln w="10795" cap="flat" cmpd="sng" algn="ctr">
              <a:noFill/>
              <a:prstDash val="solid"/>
            </a:ln>
            <a:effectLst/>
          </p:spPr>
        </p:sp>
        <p:sp>
          <p:nvSpPr>
            <p:cNvPr id="40"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Consultation</a:t>
              </a:r>
            </a:p>
          </p:txBody>
        </p:sp>
      </p:grpSp>
      <p:cxnSp>
        <p:nvCxnSpPr>
          <p:cNvPr id="52" name="Straight Connector 51"/>
          <p:cNvCxnSpPr/>
          <p:nvPr/>
        </p:nvCxnSpPr>
        <p:spPr>
          <a:xfrm>
            <a:off x="6962158" y="415512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89676" y="4152533"/>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430675" y="415641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86062C7-93B4-4C22-A746-5CC73AF27B74}"/>
              </a:ext>
            </a:extLst>
          </p:cNvPr>
          <p:cNvSpPr>
            <a:spLocks noGrp="1"/>
          </p:cNvSpPr>
          <p:nvPr>
            <p:ph type="title"/>
          </p:nvPr>
        </p:nvSpPr>
        <p:spPr/>
        <p:txBody>
          <a:bodyPr/>
          <a:lstStyle/>
          <a:p>
            <a:r>
              <a:rPr lang="en-US" dirty="0"/>
              <a:t>Assessment Process</a:t>
            </a:r>
          </a:p>
        </p:txBody>
      </p:sp>
      <p:cxnSp>
        <p:nvCxnSpPr>
          <p:cNvPr id="44" name="Straight Connector 43"/>
          <p:cNvCxnSpPr/>
          <p:nvPr/>
        </p:nvCxnSpPr>
        <p:spPr>
          <a:xfrm>
            <a:off x="866855" y="4151046"/>
            <a:ext cx="10308885" cy="0"/>
          </a:xfrm>
          <a:prstGeom prst="line">
            <a:avLst/>
          </a:prstGeom>
          <a:ln>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EBF1FA-692B-417F-99E0-54625C0D4066}"/>
              </a:ext>
            </a:extLst>
          </p:cNvPr>
          <p:cNvSpPr txBox="1"/>
          <p:nvPr/>
        </p:nvSpPr>
        <p:spPr>
          <a:xfrm>
            <a:off x="520615" y="4477242"/>
            <a:ext cx="1548730" cy="164352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Inital meeting to discuss the Datacenter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15-30 minutes</a:t>
            </a:r>
          </a:p>
        </p:txBody>
      </p:sp>
      <p:sp>
        <p:nvSpPr>
          <p:cNvPr id="33" name="TextBox 32">
            <a:extLst>
              <a:ext uri="{FF2B5EF4-FFF2-40B4-BE49-F238E27FC236}">
                <a16:creationId xmlns:a16="http://schemas.microsoft.com/office/drawing/2014/main" id="{93789BAE-C690-4FB7-A0E7-3E990E68FF35}"/>
              </a:ext>
            </a:extLst>
          </p:cNvPr>
          <p:cNvSpPr txBox="1"/>
          <p:nvPr/>
        </p:nvSpPr>
        <p:spPr>
          <a:xfrm>
            <a:off x="2776932" y="4492480"/>
            <a:ext cx="1518581" cy="1865126"/>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Configuration of required tools to connect to your environment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2-5 days </a:t>
            </a:r>
          </a:p>
        </p:txBody>
      </p:sp>
      <p:sp>
        <p:nvSpPr>
          <p:cNvPr id="34" name="TextBox 33">
            <a:extLst>
              <a:ext uri="{FF2B5EF4-FFF2-40B4-BE49-F238E27FC236}">
                <a16:creationId xmlns:a16="http://schemas.microsoft.com/office/drawing/2014/main" id="{81055B0F-9264-401F-B100-7A3C2979C96B}"/>
              </a:ext>
            </a:extLst>
          </p:cNvPr>
          <p:cNvSpPr txBox="1"/>
          <p:nvPr/>
        </p:nvSpPr>
        <p:spPr>
          <a:xfrm>
            <a:off x="4749622" y="4477242"/>
            <a:ext cx="2120015" cy="242835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Assessment report and concusion </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3-4 days Preliminary </a:t>
            </a:r>
            <a:r>
              <a:rPr lang="de-DE" sz="1200" dirty="0">
                <a:gradFill>
                  <a:gsLst>
                    <a:gs pos="0">
                      <a:srgbClr val="505050"/>
                    </a:gs>
                    <a:gs pos="100000">
                      <a:srgbClr val="505050"/>
                    </a:gs>
                  </a:gsLst>
                  <a:lin ang="5400000" scaled="0"/>
                </a:gradFill>
                <a:latin typeface="Segoe UI"/>
                <a:cs typeface="Segoe UI Semibold" panose="020B0702040204020203" pitchFamily="34" charset="0"/>
              </a:rPr>
              <a:t>(as is no usage based optimization)</a:t>
            </a:r>
          </a:p>
          <a:p>
            <a:pPr algn="ctr" defTabSz="976147">
              <a:lnSpc>
                <a:spcPct val="90000"/>
              </a:lnSpc>
              <a:spcAft>
                <a:spcPts val="600"/>
              </a:spcAft>
            </a:pP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14-30 days Final</a:t>
            </a:r>
          </a:p>
          <a:p>
            <a:pPr algn="ctr" defTabSz="976147">
              <a:lnSpc>
                <a:spcPct val="90000"/>
              </a:lnSpc>
              <a:spcAft>
                <a:spcPts val="600"/>
              </a:spcAft>
            </a:pPr>
            <a:endParaRPr lang="de-DE" sz="1600" dirty="0">
              <a:gradFill>
                <a:gsLst>
                  <a:gs pos="0">
                    <a:srgbClr val="505050"/>
                  </a:gs>
                  <a:gs pos="100000">
                    <a:srgbClr val="505050"/>
                  </a:gs>
                </a:gsLst>
                <a:lin ang="5400000" scaled="0"/>
              </a:gradFill>
              <a:latin typeface="Segoe UI"/>
              <a:cs typeface="Segoe UI Semibold" panose="020B0702040204020203" pitchFamily="34" charset="0"/>
            </a:endParaRPr>
          </a:p>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Post deployment </a:t>
            </a:r>
          </a:p>
        </p:txBody>
      </p:sp>
      <p:sp>
        <p:nvSpPr>
          <p:cNvPr id="35" name="TextBox 34">
            <a:extLst>
              <a:ext uri="{FF2B5EF4-FFF2-40B4-BE49-F238E27FC236}">
                <a16:creationId xmlns:a16="http://schemas.microsoft.com/office/drawing/2014/main" id="{7F255735-FF2F-42AF-8D4C-4739963710E1}"/>
              </a:ext>
            </a:extLst>
          </p:cNvPr>
          <p:cNvSpPr txBox="1"/>
          <p:nvPr/>
        </p:nvSpPr>
        <p:spPr>
          <a:xfrm>
            <a:off x="7264191" y="4462004"/>
            <a:ext cx="1518581" cy="2529923"/>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Consultation meeting to discuss the report and conclusion of your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10" name="Group 9">
            <a:extLst>
              <a:ext uri="{FF2B5EF4-FFF2-40B4-BE49-F238E27FC236}">
                <a16:creationId xmlns:a16="http://schemas.microsoft.com/office/drawing/2014/main" id="{4D8E64A9-9938-43AB-B2E7-D2598CB27650}"/>
              </a:ext>
            </a:extLst>
          </p:cNvPr>
          <p:cNvGrpSpPr/>
          <p:nvPr/>
        </p:nvGrpSpPr>
        <p:grpSpPr>
          <a:xfrm>
            <a:off x="8436884" y="1006255"/>
            <a:ext cx="3494173" cy="5572950"/>
            <a:chOff x="8436884" y="1006255"/>
            <a:chExt cx="3494173" cy="5572950"/>
          </a:xfrm>
        </p:grpSpPr>
        <p:grpSp>
          <p:nvGrpSpPr>
            <p:cNvPr id="41" name="Group 40"/>
            <p:cNvGrpSpPr/>
            <p:nvPr/>
          </p:nvGrpSpPr>
          <p:grpSpPr>
            <a:xfrm>
              <a:off x="9888559" y="2001489"/>
              <a:ext cx="2042498" cy="2072346"/>
              <a:chOff x="505175" y="2384419"/>
              <a:chExt cx="2225297" cy="2225297"/>
            </a:xfrm>
            <a:solidFill>
              <a:schemeClr val="tx1"/>
            </a:solidFill>
          </p:grpSpPr>
          <p:sp>
            <p:nvSpPr>
              <p:cNvPr id="42" name="Teardrop 15"/>
              <p:cNvSpPr/>
              <p:nvPr/>
            </p:nvSpPr>
            <p:spPr>
              <a:xfrm rot="2700000">
                <a:off x="505175" y="2384419"/>
                <a:ext cx="2225297" cy="2225297"/>
              </a:xfrm>
              <a:prstGeom prst="ellipse">
                <a:avLst/>
              </a:prstGeom>
              <a:grpFill/>
              <a:ln w="10795" cap="flat" cmpd="sng" algn="ctr">
                <a:noFill/>
                <a:prstDash val="solid"/>
              </a:ln>
              <a:effectLst/>
            </p:spPr>
          </p:sp>
          <p:sp>
            <p:nvSpPr>
              <p:cNvPr id="43" name="Freeform 16"/>
              <p:cNvSpPr/>
              <p:nvPr/>
            </p:nvSpPr>
            <p:spPr>
              <a:xfrm>
                <a:off x="611983" y="2491227"/>
                <a:ext cx="2011680" cy="2011680"/>
              </a:xfrm>
              <a:prstGeom prst="ellipse">
                <a:avLst/>
              </a:prstGeom>
              <a:grpFill/>
              <a:ln w="101600" cap="flat" cmpd="sng" algn="ctr">
                <a:solidFill>
                  <a:srgbClr val="92D050"/>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Roadmap to Migration</a:t>
                </a:r>
              </a:p>
            </p:txBody>
          </p:sp>
        </p:grpSp>
        <p:sp>
          <p:nvSpPr>
            <p:cNvPr id="51" name="TextBox 50">
              <a:extLst>
                <a:ext uri="{FF2B5EF4-FFF2-40B4-BE49-F238E27FC236}">
                  <a16:creationId xmlns:a16="http://schemas.microsoft.com/office/drawing/2014/main" id="{5F25793F-716E-40E0-A8DE-5887E666B6FF}"/>
                </a:ext>
              </a:extLst>
            </p:cNvPr>
            <p:cNvSpPr txBox="1"/>
            <p:nvPr/>
          </p:nvSpPr>
          <p:spPr>
            <a:xfrm>
              <a:off x="10187964" y="4492480"/>
              <a:ext cx="1518581" cy="2086725"/>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Meeting to outline plans for your migration to the cloud</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7" name="Group 6">
              <a:extLst>
                <a:ext uri="{FF2B5EF4-FFF2-40B4-BE49-F238E27FC236}">
                  <a16:creationId xmlns:a16="http://schemas.microsoft.com/office/drawing/2014/main" id="{90A43CFA-EA55-41A9-96D1-1276E16A77E5}"/>
                </a:ext>
              </a:extLst>
            </p:cNvPr>
            <p:cNvGrpSpPr/>
            <p:nvPr/>
          </p:nvGrpSpPr>
          <p:grpSpPr>
            <a:xfrm>
              <a:off x="8436884" y="1006255"/>
              <a:ext cx="2427111" cy="1039659"/>
              <a:chOff x="8436884" y="1006255"/>
              <a:chExt cx="2427111" cy="1039659"/>
            </a:xfrm>
          </p:grpSpPr>
          <p:sp>
            <p:nvSpPr>
              <p:cNvPr id="6" name="Arrow: Curved Down 5">
                <a:extLst>
                  <a:ext uri="{FF2B5EF4-FFF2-40B4-BE49-F238E27FC236}">
                    <a16:creationId xmlns:a16="http://schemas.microsoft.com/office/drawing/2014/main" id="{8F670011-6237-4E8C-AD68-78EACC95794F}"/>
                  </a:ext>
                </a:extLst>
              </p:cNvPr>
              <p:cNvSpPr/>
              <p:nvPr/>
            </p:nvSpPr>
            <p:spPr bwMode="auto">
              <a:xfrm>
                <a:off x="8436884" y="1006255"/>
                <a:ext cx="2427111" cy="977382"/>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3C7A1685-B506-4AC4-8979-20B818183C3F}"/>
                  </a:ext>
                </a:extLst>
              </p:cNvPr>
              <p:cNvSpPr txBox="1"/>
              <p:nvPr/>
            </p:nvSpPr>
            <p:spPr>
              <a:xfrm>
                <a:off x="8812683" y="1510383"/>
                <a:ext cx="1518581" cy="535531"/>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Agreement to proceed</a:t>
                </a:r>
              </a:p>
            </p:txBody>
          </p:sp>
        </p:grpSp>
      </p:grpSp>
    </p:spTree>
    <p:extLst>
      <p:ext uri="{BB962C8B-B14F-4D97-AF65-F5344CB8AC3E}">
        <p14:creationId xmlns:p14="http://schemas.microsoft.com/office/powerpoint/2010/main" val="128813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
                                        </p:tgtEl>
                                      </p:cBhvr>
                                      <p:by x="1000" y="1000"/>
                                    </p:animScale>
                                  </p:childTnLst>
                                </p:cTn>
                              </p:par>
                              <p:par>
                                <p:cTn id="9" presetID="1" presetClass="entr" presetSubtype="0"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23"/>
                                        </p:tgtEl>
                                      </p:cBhvr>
                                      <p:by x="1000" y="1000"/>
                                    </p:animScale>
                                  </p:childTnLst>
                                </p:cTn>
                              </p:par>
                              <p:par>
                                <p:cTn id="13" presetID="1" presetClass="entr" presetSubtype="0" fill="hold" nodeType="withEffect">
                                  <p:stCondLst>
                                    <p:cond delay="600"/>
                                  </p:stCondLst>
                                  <p:childTnLst>
                                    <p:set>
                                      <p:cBhvr>
                                        <p:cTn id="14" dur="1" fill="hold">
                                          <p:stCondLst>
                                            <p:cond delay="0"/>
                                          </p:stCondLst>
                                        </p:cTn>
                                        <p:tgtEl>
                                          <p:spTgt spid="26"/>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400" fill="hold"/>
                                        <p:tgtEl>
                                          <p:spTgt spid="26"/>
                                        </p:tgtEl>
                                      </p:cBhvr>
                                      <p:by x="1000" y="1000"/>
                                    </p:animScale>
                                  </p:childTnLst>
                                </p:cTn>
                              </p:par>
                              <p:par>
                                <p:cTn id="17" presetID="1" presetClass="entr" presetSubtype="0" fill="hold" nodeType="withEffect">
                                  <p:stCondLst>
                                    <p:cond delay="700"/>
                                  </p:stCondLst>
                                  <p:childTnLst>
                                    <p:set>
                                      <p:cBhvr>
                                        <p:cTn id="18" dur="1" fill="hold">
                                          <p:stCondLst>
                                            <p:cond delay="0"/>
                                          </p:stCondLst>
                                        </p:cTn>
                                        <p:tgtEl>
                                          <p:spTgt spid="38"/>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400" fill="hold"/>
                                        <p:tgtEl>
                                          <p:spTgt spid="38"/>
                                        </p:tgtEl>
                                      </p:cBhvr>
                                      <p:by x="1000" y="1000"/>
                                    </p:animScale>
                                  </p:childTnLst>
                                </p:cTn>
                              </p:par>
                            </p:childTnLst>
                          </p:cTn>
                        </p:par>
                        <p:par>
                          <p:cTn id="21" fill="hold">
                            <p:stCondLst>
                              <p:cond delay="1100"/>
                            </p:stCondLst>
                            <p:childTnLst>
                              <p:par>
                                <p:cTn id="22" presetID="22" presetClass="entr" presetSubtype="8"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1000"/>
                                        <p:tgtEl>
                                          <p:spTgt spid="44"/>
                                        </p:tgtEl>
                                      </p:cBhvr>
                                    </p:animEffect>
                                  </p:childTnLst>
                                </p:cTn>
                              </p:par>
                              <p:par>
                                <p:cTn id="25" presetID="22" presetClass="entr" presetSubtype="1"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par>
                                <p:cTn id="28" presetID="22" presetClass="entr" presetSubtype="1" fill="hold" nodeType="withEffect">
                                  <p:stCondLst>
                                    <p:cond delay="50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500"/>
                                        <p:tgtEl>
                                          <p:spTgt spid="53"/>
                                        </p:tgtEl>
                                      </p:cBhvr>
                                    </p:animEffect>
                                  </p:childTnLst>
                                </p:cTn>
                              </p:par>
                              <p:par>
                                <p:cTn id="31" presetID="22" presetClass="entr" presetSubtype="1" fill="hold" nodeType="withEffect">
                                  <p:stCondLst>
                                    <p:cond delay="75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42" presetClass="path" presetSubtype="0" decel="100000" fill="hold" grpId="1" nodeType="withEffect">
                                  <p:stCondLst>
                                    <p:cond delay="250"/>
                                  </p:stCondLst>
                                  <p:childTnLst>
                                    <p:animMotion origin="layout" path="M 1.38778E-17 4.81481E-6 L 1.38778E-17 0.08935 " pathEditMode="relative" rAng="0" ptsTypes="AA">
                                      <p:cBhvr>
                                        <p:cTn id="38" dur="500" spd="-100000" fill="hold"/>
                                        <p:tgtEl>
                                          <p:spTgt spid="32"/>
                                        </p:tgtEl>
                                        <p:attrNameLst>
                                          <p:attrName>ppt_x</p:attrName>
                                          <p:attrName>ppt_y</p:attrName>
                                        </p:attrNameLst>
                                      </p:cBhvr>
                                      <p:rCtr x="0" y="4468"/>
                                    </p:animMotion>
                                  </p:childTnLst>
                                </p:cTn>
                              </p:par>
                              <p:par>
                                <p:cTn id="39" presetID="10" presetClass="entr" presetSubtype="0" fill="hold" grpId="0"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42" presetClass="path" presetSubtype="0" decel="100000" fill="hold" grpId="1" nodeType="withEffect">
                                  <p:stCondLst>
                                    <p:cond delay="250"/>
                                  </p:stCondLst>
                                  <p:childTnLst>
                                    <p:animMotion origin="layout" path="M -3.95833E-6 -2.22222E-6 L -3.95833E-6 0.08935 " pathEditMode="relative" rAng="0" ptsTypes="AA">
                                      <p:cBhvr>
                                        <p:cTn id="43" dur="500" spd="-100000" fill="hold"/>
                                        <p:tgtEl>
                                          <p:spTgt spid="33"/>
                                        </p:tgtEl>
                                        <p:attrNameLst>
                                          <p:attrName>ppt_x</p:attrName>
                                          <p:attrName>ppt_y</p:attrName>
                                        </p:attrNameLst>
                                      </p:cBhvr>
                                      <p:rCtr x="0" y="4468"/>
                                    </p:animMotion>
                                  </p:childTnLst>
                                </p:cTn>
                              </p:par>
                              <p:par>
                                <p:cTn id="44" presetID="10" presetClass="entr" presetSubtype="0" fill="hold" grpId="0" nodeType="withEffect">
                                  <p:stCondLst>
                                    <p:cond delay="2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42" presetClass="path" presetSubtype="0" decel="100000" fill="hold" grpId="1" nodeType="withEffect">
                                  <p:stCondLst>
                                    <p:cond delay="250"/>
                                  </p:stCondLst>
                                  <p:childTnLst>
                                    <p:animMotion origin="layout" path="M -2.29167E-6 -1.11111E-6 L -2.29167E-6 0.08935 " pathEditMode="relative" rAng="0" ptsTypes="AA">
                                      <p:cBhvr>
                                        <p:cTn id="48" dur="500" spd="-100000" fill="hold"/>
                                        <p:tgtEl>
                                          <p:spTgt spid="34"/>
                                        </p:tgtEl>
                                        <p:attrNameLst>
                                          <p:attrName>ppt_x</p:attrName>
                                          <p:attrName>ppt_y</p:attrName>
                                        </p:attrNameLst>
                                      </p:cBhvr>
                                      <p:rCtr x="0" y="4468"/>
                                    </p:animMotion>
                                  </p:childTnLst>
                                </p:cTn>
                              </p:par>
                              <p:par>
                                <p:cTn id="49" presetID="10" presetClass="entr" presetSubtype="0" fill="hold" grpId="0" nodeType="withEffect">
                                  <p:stCondLst>
                                    <p:cond delay="25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42" presetClass="path" presetSubtype="0" decel="100000" fill="hold" grpId="1" nodeType="withEffect">
                                  <p:stCondLst>
                                    <p:cond delay="250"/>
                                  </p:stCondLst>
                                  <p:childTnLst>
                                    <p:animMotion origin="layout" path="M -2.91667E-6 -3.7037E-6 L -2.91667E-6 0.08936 " pathEditMode="relative" rAng="0" ptsTypes="AA">
                                      <p:cBhvr>
                                        <p:cTn id="53" dur="500" spd="-100000" fill="hold"/>
                                        <p:tgtEl>
                                          <p:spTgt spid="35"/>
                                        </p:tgtEl>
                                        <p:attrNameLst>
                                          <p:attrName>ppt_x</p:attrName>
                                          <p:attrName>ppt_y</p:attrName>
                                        </p:attrNameLst>
                                      </p:cBhvr>
                                      <p:rCtr x="0" y="4468"/>
                                    </p:animMotion>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heel(1)">
                                      <p:cBhvr>
                                        <p:cTn id="5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470CF0-DE6E-4A9F-A99B-5DD6FD588817}"/>
              </a:ext>
            </a:extLst>
          </p:cNvPr>
          <p:cNvPicPr>
            <a:picLocks noChangeAspect="1"/>
          </p:cNvPicPr>
          <p:nvPr/>
        </p:nvPicPr>
        <p:blipFill>
          <a:blip r:embed="rId2"/>
          <a:stretch>
            <a:fillRect/>
          </a:stretch>
        </p:blipFill>
        <p:spPr>
          <a:xfrm>
            <a:off x="6740418" y="282969"/>
            <a:ext cx="4807667" cy="6395721"/>
          </a:xfrm>
          <a:prstGeom prst="rect">
            <a:avLst/>
          </a:prstGeom>
        </p:spPr>
      </p:pic>
      <p:pic>
        <p:nvPicPr>
          <p:cNvPr id="5" name="Picture 4">
            <a:extLst>
              <a:ext uri="{FF2B5EF4-FFF2-40B4-BE49-F238E27FC236}">
                <a16:creationId xmlns:a16="http://schemas.microsoft.com/office/drawing/2014/main" id="{42975682-8575-4397-AF47-AE623F15D550}"/>
              </a:ext>
            </a:extLst>
          </p:cNvPr>
          <p:cNvPicPr>
            <a:picLocks noChangeAspect="1"/>
          </p:cNvPicPr>
          <p:nvPr/>
        </p:nvPicPr>
        <p:blipFill>
          <a:blip r:embed="rId3"/>
          <a:stretch>
            <a:fillRect/>
          </a:stretch>
        </p:blipFill>
        <p:spPr>
          <a:xfrm>
            <a:off x="741577" y="1851312"/>
            <a:ext cx="5473071" cy="3320195"/>
          </a:xfrm>
          <a:prstGeom prst="rect">
            <a:avLst/>
          </a:prstGeom>
        </p:spPr>
      </p:pic>
      <p:sp>
        <p:nvSpPr>
          <p:cNvPr id="6" name="Title 1">
            <a:extLst>
              <a:ext uri="{FF2B5EF4-FFF2-40B4-BE49-F238E27FC236}">
                <a16:creationId xmlns:a16="http://schemas.microsoft.com/office/drawing/2014/main" id="{F0541E87-41A7-47B8-BE82-C022E24A714D}"/>
              </a:ext>
            </a:extLst>
          </p:cNvPr>
          <p:cNvSpPr>
            <a:spLocks noGrp="1"/>
          </p:cNvSpPr>
          <p:nvPr>
            <p:ph type="title"/>
          </p:nvPr>
        </p:nvSpPr>
        <p:spPr>
          <a:xfrm>
            <a:off x="269239" y="179310"/>
            <a:ext cx="9539915" cy="756465"/>
          </a:xfrm>
        </p:spPr>
        <p:txBody>
          <a:bodyPr/>
          <a:lstStyle/>
          <a:p>
            <a:r>
              <a:rPr lang="en-US" dirty="0"/>
              <a:t>Assessment Outcome</a:t>
            </a:r>
          </a:p>
        </p:txBody>
      </p:sp>
      <p:sp>
        <p:nvSpPr>
          <p:cNvPr id="7" name="TextBox 6">
            <a:extLst>
              <a:ext uri="{FF2B5EF4-FFF2-40B4-BE49-F238E27FC236}">
                <a16:creationId xmlns:a16="http://schemas.microsoft.com/office/drawing/2014/main" id="{A68B2E86-7B14-4AD0-9AAC-780BEE6D875A}"/>
              </a:ext>
            </a:extLst>
          </p:cNvPr>
          <p:cNvSpPr txBox="1"/>
          <p:nvPr/>
        </p:nvSpPr>
        <p:spPr>
          <a:xfrm>
            <a:off x="269239" y="1070557"/>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TCO Comparison</a:t>
            </a:r>
          </a:p>
        </p:txBody>
      </p:sp>
    </p:spTree>
    <p:extLst>
      <p:ext uri="{BB962C8B-B14F-4D97-AF65-F5344CB8AC3E}">
        <p14:creationId xmlns:p14="http://schemas.microsoft.com/office/powerpoint/2010/main" val="101779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148559" y="170548"/>
            <a:ext cx="6619056" cy="4101680"/>
          </a:xfrm>
        </p:spPr>
        <p:txBody>
          <a:bodyPr/>
          <a:lstStyle/>
          <a:p>
            <a:r>
              <a:rPr lang="en-US" sz="3529" dirty="0"/>
              <a:t>	Executive Summary </a:t>
            </a:r>
            <a:br>
              <a:rPr lang="en-US" sz="3529" dirty="0"/>
            </a:br>
            <a:r>
              <a:rPr lang="en-US" sz="2745" dirty="0"/>
              <a:t>What:</a:t>
            </a:r>
            <a:br>
              <a:rPr lang="en-US" sz="3529" dirty="0"/>
            </a:br>
            <a:r>
              <a:rPr lang="en-US" sz="1961" dirty="0"/>
              <a:t>This is a free assessment to assess your I.T environment cloud readiness for migration to Azure.</a:t>
            </a:r>
            <a:br>
              <a:rPr lang="en-US" sz="1961" dirty="0"/>
            </a:br>
            <a:br>
              <a:rPr lang="en-US" sz="1961" dirty="0"/>
            </a:br>
            <a:r>
              <a:rPr lang="en-US" sz="2745" dirty="0"/>
              <a:t>How:</a:t>
            </a:r>
            <a:br>
              <a:rPr lang="en-US" sz="3529" dirty="0"/>
            </a:br>
            <a:r>
              <a:rPr lang="en-US" sz="1961" dirty="0"/>
              <a:t>Utilizing Microsoft’s </a:t>
            </a:r>
            <a:r>
              <a:rPr lang="en-US" sz="1961" dirty="0" err="1"/>
              <a:t>partnersto</a:t>
            </a:r>
            <a:r>
              <a:rPr lang="en-US" sz="1961" dirty="0"/>
              <a:t> assess your virtual and physical server environments.</a:t>
            </a:r>
            <a:br>
              <a:rPr lang="en-US" sz="1961" dirty="0"/>
            </a:br>
            <a:br>
              <a:rPr lang="en-US" sz="1961" dirty="0"/>
            </a:br>
            <a:r>
              <a:rPr lang="en-US" sz="2745" dirty="0"/>
              <a:t>Why:</a:t>
            </a:r>
            <a:br>
              <a:rPr lang="en-US" sz="3529" dirty="0"/>
            </a:br>
            <a:r>
              <a:rPr lang="en-US" sz="1961" dirty="0"/>
              <a:t>To assist you in taking your first steps on your cloud journey.</a:t>
            </a:r>
            <a:br>
              <a:rPr lang="en-US" sz="1961" dirty="0"/>
            </a:br>
            <a:br>
              <a:rPr lang="en-US" sz="1961" dirty="0"/>
            </a:br>
            <a:endParaRPr lang="en-US" sz="3529" dirty="0"/>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6888359" y="487"/>
            <a:ext cx="5303642"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430478" y="4708871"/>
            <a:ext cx="665524" cy="2144265"/>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812066" y="5275699"/>
            <a:ext cx="536355" cy="630648"/>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445762" y="5606724"/>
            <a:ext cx="647236" cy="1246414"/>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810674" y="4960990"/>
            <a:ext cx="624709" cy="1892147"/>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271697" y="5408499"/>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074975" y="5675801"/>
            <a:ext cx="88600"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271697" y="5675801"/>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873746"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074975" y="5944607"/>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271697"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873746"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074975" y="6211911"/>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271697"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873746"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074975" y="6479213"/>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271697"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640519" y="5606722"/>
            <a:ext cx="556873" cy="1246415"/>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026137" y="5387602"/>
            <a:ext cx="665524" cy="1465536"/>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550095" y="4708870"/>
            <a:ext cx="445538" cy="2144266"/>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866" y="4246351"/>
            <a:ext cx="3639653" cy="2606786"/>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47460"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18306"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8915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5844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47460"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18306"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8915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5844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47460"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18306"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8915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5844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47460"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18306"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8915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5844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47460"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18306"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8915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5844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47460"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18306"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8915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5844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47460"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18306"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8915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5844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47460"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18306"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8915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5844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47460"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18306"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8915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5844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18216"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76935"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5973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20005"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58028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18216"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76935"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41055"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01331"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61607"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18216"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76935"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41055"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01331"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61607"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18216"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76935"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41055"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01331"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61607"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18216"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76935"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41055"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01331"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61607"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18216"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76935"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41055"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01331"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61607"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18216"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76935"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41055"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01331"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61607"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18216"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76935"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41055"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01331"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61607"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6751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27786"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58806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48836"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09112"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569387"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48836"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09112"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569387"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48836"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09112"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569387"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48836"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09112"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569387"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48836"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09112"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569387"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48836"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09112"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569387"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48836"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09112"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194375" y="5041872"/>
            <a:ext cx="513989" cy="1811266"/>
          </a:xfrm>
          <a:prstGeom prst="rect">
            <a:avLst/>
          </a:prstGeom>
          <a:solidFill>
            <a:srgbClr val="2274B6"/>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56617"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16893"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577168"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56617"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16893"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577168"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56617"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16893"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577168"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56617"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16893"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577168"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56617"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16893"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577168"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56617"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16893"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577168"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23981" y="3808785"/>
            <a:ext cx="5242808" cy="2933828"/>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050565" y="1809084"/>
            <a:ext cx="5091695" cy="1243448"/>
          </a:xfrm>
          <a:prstGeom prst="rect">
            <a:avLst/>
          </a:prstGeom>
          <a:noFill/>
        </p:spPr>
        <p:txBody>
          <a:bodyPr wrap="square" lIns="179259" tIns="0" bIns="0" rtlCol="0" anchor="ctr" anchorCtr="0">
            <a:noAutofit/>
          </a:bodyPr>
          <a:lstStyle/>
          <a:p>
            <a:pPr algn="ctr" defTabSz="896214">
              <a:defRPr/>
            </a:pP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Why Microsoft Azure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6987841" y="2430808"/>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The assessment process</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166190" y="2755595"/>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131991" y="2134349"/>
            <a:ext cx="4719478"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076548" y="442669"/>
            <a:ext cx="4940898" cy="621968"/>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Agenda</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013812" y="1412146"/>
            <a:ext cx="4837657" cy="723965"/>
          </a:xfrm>
          <a:prstGeom prst="rect">
            <a:avLst/>
          </a:prstGeom>
          <a:noFill/>
        </p:spPr>
        <p:txBody>
          <a:bodyPr wrap="square" lIns="179259" tIns="143407" rIns="179259" bIns="143407" rtlCol="0">
            <a:spAutoFit/>
          </a:bodyPr>
          <a:lstStyle/>
          <a:p>
            <a:pPr marL="106749" algn="ctr" defTabSz="895751" fontAlgn="base">
              <a:lnSpc>
                <a:spcPct val="90000"/>
              </a:lnSpc>
              <a:spcBef>
                <a:spcPts val="288"/>
              </a:spcBef>
              <a:spcAft>
                <a:spcPts val="480"/>
              </a:spcAft>
              <a:defRPr/>
            </a:pPr>
            <a:b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Your datacenter cloud readiness assessment</a:t>
            </a: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133042" y="3469571"/>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028371" y="5449189"/>
            <a:ext cx="855393" cy="1403947"/>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grpSp>
      <p:sp>
        <p:nvSpPr>
          <p:cNvPr id="373" name="Rectangle 372">
            <a:extLst>
              <a:ext uri="{FF2B5EF4-FFF2-40B4-BE49-F238E27FC236}">
                <a16:creationId xmlns:a16="http://schemas.microsoft.com/office/drawing/2014/main" id="{1DC85956-F9A0-4BAF-A64F-0E9100CF3D19}"/>
              </a:ext>
            </a:extLst>
          </p:cNvPr>
          <p:cNvSpPr/>
          <p:nvPr/>
        </p:nvSpPr>
        <p:spPr bwMode="auto">
          <a:xfrm>
            <a:off x="7166189" y="4154743"/>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165611EE-6E42-4DA7-B6B9-B029DFDAE44A}"/>
              </a:ext>
            </a:extLst>
          </p:cNvPr>
          <p:cNvSpPr/>
          <p:nvPr/>
        </p:nvSpPr>
        <p:spPr bwMode="auto">
          <a:xfrm>
            <a:off x="7166189" y="4856440"/>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TextBox 374">
            <a:extLst>
              <a:ext uri="{FF2B5EF4-FFF2-40B4-BE49-F238E27FC236}">
                <a16:creationId xmlns:a16="http://schemas.microsoft.com/office/drawing/2014/main" id="{444D1000-4627-4F4D-9C1B-1EC520E809BD}"/>
              </a:ext>
            </a:extLst>
          </p:cNvPr>
          <p:cNvSpPr txBox="1"/>
          <p:nvPr/>
        </p:nvSpPr>
        <p:spPr>
          <a:xfrm>
            <a:off x="6994658" y="3140225"/>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Sample Report Output</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377" name="TextBox 376">
            <a:extLst>
              <a:ext uri="{FF2B5EF4-FFF2-40B4-BE49-F238E27FC236}">
                <a16:creationId xmlns:a16="http://schemas.microsoft.com/office/drawing/2014/main" id="{FCECD3E3-B8AE-47C9-89C7-93F785B3E5FA}"/>
              </a:ext>
            </a:extLst>
          </p:cNvPr>
          <p:cNvSpPr txBox="1"/>
          <p:nvPr/>
        </p:nvSpPr>
        <p:spPr>
          <a:xfrm>
            <a:off x="6935464" y="3815377"/>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Microsoft Partner Network</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50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6A46-4E07-453F-8FD0-7A9538967F35}"/>
              </a:ext>
            </a:extLst>
          </p:cNvPr>
          <p:cNvSpPr>
            <a:spLocks noGrp="1"/>
          </p:cNvSpPr>
          <p:nvPr>
            <p:ph type="title"/>
          </p:nvPr>
        </p:nvSpPr>
        <p:spPr>
          <a:xfrm>
            <a:off x="269239" y="179310"/>
            <a:ext cx="9539915" cy="756465"/>
          </a:xfrm>
        </p:spPr>
        <p:txBody>
          <a:bodyPr/>
          <a:lstStyle/>
          <a:p>
            <a:r>
              <a:rPr lang="en-US" dirty="0"/>
              <a:t>Assessment Outcome</a:t>
            </a:r>
          </a:p>
        </p:txBody>
      </p:sp>
      <p:graphicFrame>
        <p:nvGraphicFramePr>
          <p:cNvPr id="5" name="Diagram 4">
            <a:extLst>
              <a:ext uri="{FF2B5EF4-FFF2-40B4-BE49-F238E27FC236}">
                <a16:creationId xmlns:a16="http://schemas.microsoft.com/office/drawing/2014/main" id="{21FFD801-072D-4C4C-95D7-F1E017BA7613}"/>
              </a:ext>
            </a:extLst>
          </p:cNvPr>
          <p:cNvGraphicFramePr/>
          <p:nvPr>
            <p:extLst>
              <p:ext uri="{D42A27DB-BD31-4B8C-83A1-F6EECF244321}">
                <p14:modId xmlns:p14="http://schemas.microsoft.com/office/powerpoint/2010/main" val="3758922882"/>
              </p:ext>
            </p:extLst>
          </p:nvPr>
        </p:nvGraphicFramePr>
        <p:xfrm>
          <a:off x="762243" y="2298790"/>
          <a:ext cx="4340206" cy="3243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90759DE-ECB6-474E-8082-87A218EFAD89}"/>
              </a:ext>
            </a:extLst>
          </p:cNvPr>
          <p:cNvSpPr txBox="1"/>
          <p:nvPr/>
        </p:nvSpPr>
        <p:spPr>
          <a:xfrm>
            <a:off x="1275119" y="1626263"/>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Migration Roadmap Details</a:t>
            </a:r>
          </a:p>
        </p:txBody>
      </p:sp>
      <p:sp>
        <p:nvSpPr>
          <p:cNvPr id="7" name="TextBox 6">
            <a:extLst>
              <a:ext uri="{FF2B5EF4-FFF2-40B4-BE49-F238E27FC236}">
                <a16:creationId xmlns:a16="http://schemas.microsoft.com/office/drawing/2014/main" id="{C96536BA-0FE2-48CF-897E-36A4D5BABD40}"/>
              </a:ext>
            </a:extLst>
          </p:cNvPr>
          <p:cNvSpPr txBox="1"/>
          <p:nvPr/>
        </p:nvSpPr>
        <p:spPr>
          <a:xfrm>
            <a:off x="7060897" y="1635673"/>
            <a:ext cx="336916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Workarounds and Guidance</a:t>
            </a:r>
          </a:p>
        </p:txBody>
      </p:sp>
      <p:graphicFrame>
        <p:nvGraphicFramePr>
          <p:cNvPr id="8" name="Diagram 7">
            <a:extLst>
              <a:ext uri="{FF2B5EF4-FFF2-40B4-BE49-F238E27FC236}">
                <a16:creationId xmlns:a16="http://schemas.microsoft.com/office/drawing/2014/main" id="{4F5B5FA6-AD56-4A41-9356-8540566BCED3}"/>
              </a:ext>
            </a:extLst>
          </p:cNvPr>
          <p:cNvGraphicFramePr/>
          <p:nvPr>
            <p:extLst>
              <p:ext uri="{D42A27DB-BD31-4B8C-83A1-F6EECF244321}">
                <p14:modId xmlns:p14="http://schemas.microsoft.com/office/powerpoint/2010/main" val="3723216000"/>
              </p:ext>
            </p:extLst>
          </p:nvPr>
        </p:nvGraphicFramePr>
        <p:xfrm>
          <a:off x="6575374" y="2254126"/>
          <a:ext cx="4340206" cy="15659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226655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7C72-51B8-4BCF-9595-B6441B1DFF76}"/>
              </a:ext>
            </a:extLst>
          </p:cNvPr>
          <p:cNvSpPr>
            <a:spLocks noGrp="1"/>
          </p:cNvSpPr>
          <p:nvPr>
            <p:ph type="title"/>
          </p:nvPr>
        </p:nvSpPr>
        <p:spPr/>
        <p:txBody>
          <a:bodyPr/>
          <a:lstStyle/>
          <a:p>
            <a:r>
              <a:rPr lang="en-US" dirty="0"/>
              <a:t>Assessment Outcome</a:t>
            </a:r>
          </a:p>
        </p:txBody>
      </p:sp>
      <p:pic>
        <p:nvPicPr>
          <p:cNvPr id="3" name="Picture 2">
            <a:extLst>
              <a:ext uri="{FF2B5EF4-FFF2-40B4-BE49-F238E27FC236}">
                <a16:creationId xmlns:a16="http://schemas.microsoft.com/office/drawing/2014/main" id="{4C02B939-2051-4ECE-BA22-C99A5B71DC76}"/>
              </a:ext>
            </a:extLst>
          </p:cNvPr>
          <p:cNvPicPr>
            <a:picLocks noChangeAspect="1"/>
          </p:cNvPicPr>
          <p:nvPr/>
        </p:nvPicPr>
        <p:blipFill>
          <a:blip r:embed="rId3"/>
          <a:stretch>
            <a:fillRect/>
          </a:stretch>
        </p:blipFill>
        <p:spPr>
          <a:xfrm>
            <a:off x="639469" y="1223554"/>
            <a:ext cx="4581193" cy="1501480"/>
          </a:xfrm>
          <a:prstGeom prst="rect">
            <a:avLst/>
          </a:prstGeom>
        </p:spPr>
      </p:pic>
      <p:pic>
        <p:nvPicPr>
          <p:cNvPr id="7" name="Picture 6">
            <a:extLst>
              <a:ext uri="{FF2B5EF4-FFF2-40B4-BE49-F238E27FC236}">
                <a16:creationId xmlns:a16="http://schemas.microsoft.com/office/drawing/2014/main" id="{9C56A82F-A3BD-448F-806E-170BBB58282A}"/>
              </a:ext>
            </a:extLst>
          </p:cNvPr>
          <p:cNvPicPr>
            <a:picLocks noChangeAspect="1"/>
          </p:cNvPicPr>
          <p:nvPr/>
        </p:nvPicPr>
        <p:blipFill>
          <a:blip r:embed="rId4"/>
          <a:stretch>
            <a:fillRect/>
          </a:stretch>
        </p:blipFill>
        <p:spPr>
          <a:xfrm>
            <a:off x="639469" y="3218925"/>
            <a:ext cx="4576151" cy="3413788"/>
          </a:xfrm>
          <a:prstGeom prst="rect">
            <a:avLst/>
          </a:prstGeom>
        </p:spPr>
      </p:pic>
      <p:pic>
        <p:nvPicPr>
          <p:cNvPr id="9" name="Picture 8">
            <a:extLst>
              <a:ext uri="{FF2B5EF4-FFF2-40B4-BE49-F238E27FC236}">
                <a16:creationId xmlns:a16="http://schemas.microsoft.com/office/drawing/2014/main" id="{10843D1B-56A9-42C1-9AF5-0DDB398F5641}"/>
              </a:ext>
            </a:extLst>
          </p:cNvPr>
          <p:cNvPicPr>
            <a:picLocks noChangeAspect="1"/>
          </p:cNvPicPr>
          <p:nvPr/>
        </p:nvPicPr>
        <p:blipFill>
          <a:blip r:embed="rId5"/>
          <a:stretch>
            <a:fillRect/>
          </a:stretch>
        </p:blipFill>
        <p:spPr>
          <a:xfrm>
            <a:off x="6497689" y="3999405"/>
            <a:ext cx="4871907" cy="2513029"/>
          </a:xfrm>
          <a:prstGeom prst="rect">
            <a:avLst/>
          </a:prstGeom>
        </p:spPr>
      </p:pic>
      <p:pic>
        <p:nvPicPr>
          <p:cNvPr id="10" name="Picture 9">
            <a:extLst>
              <a:ext uri="{FF2B5EF4-FFF2-40B4-BE49-F238E27FC236}">
                <a16:creationId xmlns:a16="http://schemas.microsoft.com/office/drawing/2014/main" id="{E91F312D-8B68-4295-ACCF-787089D441D7}"/>
              </a:ext>
            </a:extLst>
          </p:cNvPr>
          <p:cNvPicPr>
            <a:picLocks noChangeAspect="1"/>
          </p:cNvPicPr>
          <p:nvPr/>
        </p:nvPicPr>
        <p:blipFill>
          <a:blip r:embed="rId6"/>
          <a:stretch>
            <a:fillRect/>
          </a:stretch>
        </p:blipFill>
        <p:spPr>
          <a:xfrm>
            <a:off x="6546136" y="345565"/>
            <a:ext cx="4823462" cy="3411890"/>
          </a:xfrm>
          <a:prstGeom prst="rect">
            <a:avLst/>
          </a:prstGeom>
        </p:spPr>
      </p:pic>
    </p:spTree>
    <p:extLst>
      <p:ext uri="{BB962C8B-B14F-4D97-AF65-F5344CB8AC3E}">
        <p14:creationId xmlns:p14="http://schemas.microsoft.com/office/powerpoint/2010/main" val="15818221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33F4-5848-44CC-8361-8136DEEC4D43}"/>
              </a:ext>
            </a:extLst>
          </p:cNvPr>
          <p:cNvSpPr>
            <a:spLocks noGrp="1"/>
          </p:cNvSpPr>
          <p:nvPr>
            <p:ph type="title"/>
          </p:nvPr>
        </p:nvSpPr>
        <p:spPr/>
        <p:txBody>
          <a:bodyPr/>
          <a:lstStyle/>
          <a:p>
            <a:r>
              <a:rPr lang="en-US" dirty="0"/>
              <a:t>Assessment Proposal</a:t>
            </a:r>
          </a:p>
        </p:txBody>
      </p:sp>
      <p:sp>
        <p:nvSpPr>
          <p:cNvPr id="3" name="Text Placeholder 2">
            <a:extLst>
              <a:ext uri="{FF2B5EF4-FFF2-40B4-BE49-F238E27FC236}">
                <a16:creationId xmlns:a16="http://schemas.microsoft.com/office/drawing/2014/main" id="{FBBA8FFA-87DF-4992-A2C9-5CEFFF183AEB}"/>
              </a:ext>
            </a:extLst>
          </p:cNvPr>
          <p:cNvSpPr>
            <a:spLocks noGrp="1"/>
          </p:cNvSpPr>
          <p:nvPr>
            <p:ph type="body" sz="quarter" idx="10"/>
          </p:nvPr>
        </p:nvSpPr>
        <p:spPr>
          <a:xfrm>
            <a:off x="269241" y="1189179"/>
            <a:ext cx="5020212" cy="5288993"/>
          </a:xfrm>
        </p:spPr>
        <p:txBody>
          <a:bodyPr>
            <a:normAutofit fontScale="92500" lnSpcReduction="20000"/>
          </a:bodyPr>
          <a:lstStyle/>
          <a:p>
            <a:r>
              <a:rPr lang="en-US" dirty="0"/>
              <a:t>Introduction </a:t>
            </a:r>
          </a:p>
          <a:p>
            <a:r>
              <a:rPr lang="en-US" dirty="0"/>
              <a:t>Assessment </a:t>
            </a:r>
          </a:p>
          <a:p>
            <a:pPr lvl="1"/>
            <a:r>
              <a:rPr lang="en-US" dirty="0"/>
              <a:t>Business Overview</a:t>
            </a:r>
          </a:p>
          <a:p>
            <a:pPr lvl="1"/>
            <a:r>
              <a:rPr lang="en-US" dirty="0"/>
              <a:t>Business Case</a:t>
            </a:r>
          </a:p>
          <a:p>
            <a:pPr lvl="1"/>
            <a:r>
              <a:rPr lang="en-US" dirty="0"/>
              <a:t>Assessment Report</a:t>
            </a:r>
          </a:p>
          <a:p>
            <a:r>
              <a:rPr lang="en-US" dirty="0"/>
              <a:t>Proposal</a:t>
            </a:r>
          </a:p>
          <a:p>
            <a:pPr lvl="1"/>
            <a:r>
              <a:rPr lang="en-US" dirty="0"/>
              <a:t>Target State Architecture / Solution Components</a:t>
            </a:r>
          </a:p>
          <a:p>
            <a:r>
              <a:rPr lang="en-US" dirty="0"/>
              <a:t>Execution Strategy </a:t>
            </a:r>
          </a:p>
          <a:p>
            <a:pPr lvl="1"/>
            <a:r>
              <a:rPr lang="en-US" dirty="0"/>
              <a:t>Timelines</a:t>
            </a:r>
          </a:p>
          <a:p>
            <a:pPr lvl="1"/>
            <a:r>
              <a:rPr lang="en-US" dirty="0"/>
              <a:t>Project Deliverables</a:t>
            </a:r>
          </a:p>
          <a:p>
            <a:pPr lvl="1"/>
            <a:r>
              <a:rPr lang="en-US" dirty="0"/>
              <a:t>Resources </a:t>
            </a:r>
          </a:p>
        </p:txBody>
      </p:sp>
      <p:sp>
        <p:nvSpPr>
          <p:cNvPr id="4" name="Text Placeholder 2">
            <a:extLst>
              <a:ext uri="{FF2B5EF4-FFF2-40B4-BE49-F238E27FC236}">
                <a16:creationId xmlns:a16="http://schemas.microsoft.com/office/drawing/2014/main" id="{721671C3-FDF1-46A3-8301-3B7BE512449B}"/>
              </a:ext>
            </a:extLst>
          </p:cNvPr>
          <p:cNvSpPr txBox="1">
            <a:spLocks/>
          </p:cNvSpPr>
          <p:nvPr/>
        </p:nvSpPr>
        <p:spPr>
          <a:xfrm>
            <a:off x="6255044" y="1189179"/>
            <a:ext cx="5533682" cy="5288993"/>
          </a:xfrm>
          <a:prstGeom prst="rect">
            <a:avLst/>
          </a:prstGeom>
        </p:spPr>
        <p:txBody>
          <a:bodyPr vert="horz" wrap="square" lIns="0" tIns="0" rIns="146304" bIns="91440" rtlCol="0">
            <a:normAutofit fontScale="92500" lnSpcReduction="20000"/>
          </a:bodyPr>
          <a:lstStyle>
            <a:lvl1pPr marL="336080" marR="0" indent="-336080" algn="l" defTabSz="914192" rtl="0" eaLnBrk="1" fontAlgn="auto" latinLnBrk="0" hangingPunct="1">
              <a:lnSpc>
                <a:spcPct val="95000"/>
              </a:lnSpc>
              <a:spcBef>
                <a:spcPts val="588"/>
              </a:spcBef>
              <a:spcAft>
                <a:spcPts val="588"/>
              </a:spcAft>
              <a:buClrTx/>
              <a:buSzPct val="90000"/>
              <a:buFont typeface="Arial" pitchFamily="34" charset="0"/>
              <a:buChar char="•"/>
              <a:tabLst/>
              <a:defRPr sz="3528" kern="1200" spc="0" baseline="0">
                <a:solidFill>
                  <a:schemeClr val="bg1"/>
                </a:solidFill>
                <a:latin typeface="+mj-lt"/>
                <a:ea typeface="+mn-ea"/>
                <a:cs typeface="+mn-cs"/>
              </a:defRPr>
            </a:lvl1pPr>
            <a:lvl2pPr marL="572581" marR="0" indent="-236500" algn="l" defTabSz="914192" rtl="0" eaLnBrk="1" fontAlgn="auto" latinLnBrk="0" hangingPunct="1">
              <a:lnSpc>
                <a:spcPct val="95000"/>
              </a:lnSpc>
              <a:spcBef>
                <a:spcPts val="588"/>
              </a:spcBef>
              <a:spcAft>
                <a:spcPts val="588"/>
              </a:spcAft>
              <a:buClrTx/>
              <a:buSzPct val="90000"/>
              <a:buFont typeface="Arial" pitchFamily="34" charset="0"/>
              <a:buChar char="•"/>
              <a:tabLst/>
              <a:defRPr sz="2353" kern="1200" spc="0" baseline="0">
                <a:solidFill>
                  <a:schemeClr val="bg1"/>
                </a:solidFill>
                <a:latin typeface="+mn-lt"/>
                <a:ea typeface="+mn-ea"/>
                <a:cs typeface="+mn-cs"/>
              </a:defRPr>
            </a:lvl2pPr>
            <a:lvl3pPr marL="784187"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961" kern="1200" spc="0" baseline="0">
                <a:solidFill>
                  <a:schemeClr val="bg1"/>
                </a:solidFill>
                <a:latin typeface="+mn-lt"/>
                <a:ea typeface="+mn-ea"/>
                <a:cs typeface="+mn-cs"/>
              </a:defRPr>
            </a:lvl3pPr>
            <a:lvl4pPr marL="1008241"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4pPr>
            <a:lvl5pPr marL="1232294"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Execution Strategy Cont.</a:t>
            </a:r>
          </a:p>
          <a:p>
            <a:pPr lvl="1"/>
            <a:r>
              <a:rPr lang="en-US" dirty="0"/>
              <a:t>Project Risk Management </a:t>
            </a:r>
          </a:p>
          <a:p>
            <a:pPr lvl="1"/>
            <a:r>
              <a:rPr lang="en-US" dirty="0"/>
              <a:t>Dependencies </a:t>
            </a:r>
          </a:p>
          <a:p>
            <a:pPr lvl="1"/>
            <a:r>
              <a:rPr lang="en-US" dirty="0"/>
              <a:t>Governance </a:t>
            </a:r>
          </a:p>
          <a:p>
            <a:r>
              <a:rPr lang="en-US" dirty="0"/>
              <a:t>Expected Results </a:t>
            </a:r>
          </a:p>
          <a:p>
            <a:pPr lvl="1"/>
            <a:r>
              <a:rPr lang="en-US" dirty="0"/>
              <a:t>Financial Benefits </a:t>
            </a:r>
          </a:p>
          <a:p>
            <a:pPr lvl="1"/>
            <a:r>
              <a:rPr lang="en-US" dirty="0"/>
              <a:t>Technical Benefits </a:t>
            </a:r>
          </a:p>
          <a:p>
            <a:pPr lvl="1"/>
            <a:r>
              <a:rPr lang="en-US" dirty="0"/>
              <a:t>Other Benefits </a:t>
            </a:r>
          </a:p>
          <a:p>
            <a:r>
              <a:rPr lang="en-US" dirty="0"/>
              <a:t>Costs / Pricing &amp; TCO</a:t>
            </a:r>
          </a:p>
          <a:p>
            <a:r>
              <a:rPr lang="en-US" dirty="0"/>
              <a:t>Assumptions </a:t>
            </a:r>
          </a:p>
          <a:p>
            <a:r>
              <a:rPr lang="en-US" dirty="0"/>
              <a:t>Conclusion</a:t>
            </a:r>
          </a:p>
          <a:p>
            <a:endParaRPr lang="en-US" dirty="0"/>
          </a:p>
        </p:txBody>
      </p:sp>
    </p:spTree>
    <p:extLst>
      <p:ext uri="{BB962C8B-B14F-4D97-AF65-F5344CB8AC3E}">
        <p14:creationId xmlns:p14="http://schemas.microsoft.com/office/powerpoint/2010/main" val="18841509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F812-CEEB-4BFC-B441-EA09B395B53A}"/>
              </a:ext>
            </a:extLst>
          </p:cNvPr>
          <p:cNvSpPr>
            <a:spLocks noGrp="1"/>
          </p:cNvSpPr>
          <p:nvPr>
            <p:ph type="title"/>
          </p:nvPr>
        </p:nvSpPr>
        <p:spPr>
          <a:xfrm>
            <a:off x="269239" y="179310"/>
            <a:ext cx="10035556" cy="756465"/>
          </a:xfrm>
        </p:spPr>
        <p:txBody>
          <a:bodyPr/>
          <a:lstStyle/>
          <a:p>
            <a:r>
              <a:rPr lang="en-US" dirty="0"/>
              <a:t>Partner Acceleration Framework Partners </a:t>
            </a:r>
          </a:p>
        </p:txBody>
      </p:sp>
      <p:pic>
        <p:nvPicPr>
          <p:cNvPr id="4" name="Picture 3">
            <a:extLst>
              <a:ext uri="{FF2B5EF4-FFF2-40B4-BE49-F238E27FC236}">
                <a16:creationId xmlns:a16="http://schemas.microsoft.com/office/drawing/2014/main" id="{CDF896F1-1BA8-408D-B35C-3B1AA2BC5A26}"/>
              </a:ext>
            </a:extLst>
          </p:cNvPr>
          <p:cNvPicPr>
            <a:picLocks noChangeAspect="1"/>
          </p:cNvPicPr>
          <p:nvPr/>
        </p:nvPicPr>
        <p:blipFill rotWithShape="1">
          <a:blip r:embed="rId3"/>
          <a:srcRect b="7244"/>
          <a:stretch/>
        </p:blipFill>
        <p:spPr>
          <a:xfrm>
            <a:off x="269239" y="1196102"/>
            <a:ext cx="6362639" cy="3255756"/>
          </a:xfrm>
          <a:prstGeom prst="rect">
            <a:avLst/>
          </a:prstGeom>
        </p:spPr>
      </p:pic>
      <p:sp>
        <p:nvSpPr>
          <p:cNvPr id="22" name="TextBox 21">
            <a:extLst>
              <a:ext uri="{FF2B5EF4-FFF2-40B4-BE49-F238E27FC236}">
                <a16:creationId xmlns:a16="http://schemas.microsoft.com/office/drawing/2014/main" id="{8568241B-5D5A-4D36-A9B0-FCC9C005DFAF}"/>
              </a:ext>
            </a:extLst>
          </p:cNvPr>
          <p:cNvSpPr txBox="1"/>
          <p:nvPr/>
        </p:nvSpPr>
        <p:spPr>
          <a:xfrm>
            <a:off x="7503363" y="3978670"/>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partners supported by Microsoft‘s architects</a:t>
            </a:r>
          </a:p>
        </p:txBody>
      </p:sp>
      <p:sp>
        <p:nvSpPr>
          <p:cNvPr id="23" name="Rectangle 22">
            <a:extLst>
              <a:ext uri="{FF2B5EF4-FFF2-40B4-BE49-F238E27FC236}">
                <a16:creationId xmlns:a16="http://schemas.microsoft.com/office/drawing/2014/main" id="{B6F6B7C5-F6BF-4C52-B58B-29A67DA53EFD}"/>
              </a:ext>
            </a:extLst>
          </p:cNvPr>
          <p:cNvSpPr/>
          <p:nvPr/>
        </p:nvSpPr>
        <p:spPr bwMode="auto">
          <a:xfrm flipV="1">
            <a:off x="7512995" y="4769548"/>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D110B150-08E8-4246-9353-564124465062}"/>
              </a:ext>
            </a:extLst>
          </p:cNvPr>
          <p:cNvSpPr txBox="1"/>
          <p:nvPr/>
        </p:nvSpPr>
        <p:spPr>
          <a:xfrm>
            <a:off x="7572152" y="5125065"/>
            <a:ext cx="3611837" cy="978729"/>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Specialist System Integrators &amp; Managed Service Providers enrolled in to Microsoft‘s </a:t>
            </a:r>
            <a:r>
              <a:rPr lang="de-DE" sz="1600" b="1" dirty="0">
                <a:solidFill>
                  <a:srgbClr val="0078D7"/>
                </a:solidFill>
                <a:latin typeface="Segoe UI"/>
                <a:cs typeface="Segoe UI Semibold" panose="020B0702040204020203" pitchFamily="34" charset="0"/>
              </a:rPr>
              <a:t>Partner Acceleration Framework </a:t>
            </a:r>
          </a:p>
        </p:txBody>
      </p:sp>
      <p:sp>
        <p:nvSpPr>
          <p:cNvPr id="26" name="Rectangle 25">
            <a:extLst>
              <a:ext uri="{FF2B5EF4-FFF2-40B4-BE49-F238E27FC236}">
                <a16:creationId xmlns:a16="http://schemas.microsoft.com/office/drawing/2014/main" id="{58409D97-3848-4B61-80E9-D775D6F4F19A}"/>
              </a:ext>
            </a:extLst>
          </p:cNvPr>
          <p:cNvSpPr/>
          <p:nvPr/>
        </p:nvSpPr>
        <p:spPr bwMode="auto">
          <a:xfrm flipV="1">
            <a:off x="7512995" y="3660076"/>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08884FE-CD02-4EE2-9D5D-3104AACF9181}"/>
              </a:ext>
            </a:extLst>
          </p:cNvPr>
          <p:cNvSpPr txBox="1"/>
          <p:nvPr/>
        </p:nvSpPr>
        <p:spPr>
          <a:xfrm>
            <a:off x="7503362" y="2744023"/>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One Commercial Partner &amp; STU technical teams</a:t>
            </a:r>
          </a:p>
        </p:txBody>
      </p:sp>
      <p:sp>
        <p:nvSpPr>
          <p:cNvPr id="30" name="TextBox 29">
            <a:extLst>
              <a:ext uri="{FF2B5EF4-FFF2-40B4-BE49-F238E27FC236}">
                <a16:creationId xmlns:a16="http://schemas.microsoft.com/office/drawing/2014/main" id="{9808F80B-8E95-41BD-B7F2-754E3A131F38}"/>
              </a:ext>
            </a:extLst>
          </p:cNvPr>
          <p:cNvSpPr txBox="1"/>
          <p:nvPr/>
        </p:nvSpPr>
        <p:spPr>
          <a:xfrm>
            <a:off x="6907621" y="1462929"/>
            <a:ext cx="4940898" cy="941332"/>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partners delivering</a:t>
            </a:r>
          </a:p>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solutions</a:t>
            </a:r>
          </a:p>
        </p:txBody>
      </p:sp>
      <p:pic>
        <p:nvPicPr>
          <p:cNvPr id="5" name="Picture 4" descr="A close up of a logo&#10;&#10;Description generated with very high confidence">
            <a:extLst>
              <a:ext uri="{FF2B5EF4-FFF2-40B4-BE49-F238E27FC236}">
                <a16:creationId xmlns:a16="http://schemas.microsoft.com/office/drawing/2014/main" id="{4CA7573F-F5C3-4E87-93B9-51F28E771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4452209"/>
            <a:ext cx="6362639" cy="2250341"/>
          </a:xfrm>
          <a:prstGeom prst="rect">
            <a:avLst/>
          </a:prstGeom>
        </p:spPr>
      </p:pic>
      <p:sp>
        <p:nvSpPr>
          <p:cNvPr id="6" name="Arrow: Down 5">
            <a:extLst>
              <a:ext uri="{FF2B5EF4-FFF2-40B4-BE49-F238E27FC236}">
                <a16:creationId xmlns:a16="http://schemas.microsoft.com/office/drawing/2014/main" id="{5A4C95F3-0EC6-4954-9E6A-9B8DDF993B33}"/>
              </a:ext>
            </a:extLst>
          </p:cNvPr>
          <p:cNvSpPr/>
          <p:nvPr/>
        </p:nvSpPr>
        <p:spPr bwMode="auto">
          <a:xfrm>
            <a:off x="3000546" y="4446383"/>
            <a:ext cx="646103" cy="6348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3AF08036-2136-4AAB-910F-B72E0DEA5FA1}"/>
              </a:ext>
            </a:extLst>
          </p:cNvPr>
          <p:cNvSpPr txBox="1"/>
          <p:nvPr/>
        </p:nvSpPr>
        <p:spPr>
          <a:xfrm>
            <a:off x="361380" y="5935386"/>
            <a:ext cx="47050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Partner Acceleration Framework</a:t>
            </a:r>
          </a:p>
        </p:txBody>
      </p:sp>
    </p:spTree>
    <p:extLst>
      <p:ext uri="{BB962C8B-B14F-4D97-AF65-F5344CB8AC3E}">
        <p14:creationId xmlns:p14="http://schemas.microsoft.com/office/powerpoint/2010/main" val="404119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250"/>
                                  </p:stCondLst>
                                  <p:childTnLst>
                                    <p:animMotion origin="layout" path="M -3.95833E-6 -2.22222E-6 L -3.95833E-6 0.08935 " pathEditMode="relative" rAng="0" ptsTypes="AA">
                                      <p:cBhvr>
                                        <p:cTn id="9" dur="500" spd="-100000" fill="hold"/>
                                        <p:tgtEl>
                                          <p:spTgt spid="22"/>
                                        </p:tgtEl>
                                        <p:attrNameLst>
                                          <p:attrName>ppt_x</p:attrName>
                                          <p:attrName>ppt_y</p:attrName>
                                        </p:attrNameLst>
                                      </p:cBhvr>
                                      <p:rCtr x="0" y="4468"/>
                                    </p:animMotion>
                                  </p:childTnLst>
                                </p:cTn>
                              </p:par>
                              <p:par>
                                <p:cTn id="10" presetID="10" presetClass="entr" presetSubtype="0"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250"/>
                                  </p:stCondLst>
                                  <p:childTnLst>
                                    <p:animMotion origin="layout" path="M -3.95833E-6 -2.22222E-6 L -3.95833E-6 0.08935 " pathEditMode="relative" rAng="0" ptsTypes="AA">
                                      <p:cBhvr>
                                        <p:cTn id="14" dur="500" spd="-100000" fill="hold"/>
                                        <p:tgtEl>
                                          <p:spTgt spid="24"/>
                                        </p:tgtEl>
                                        <p:attrNameLst>
                                          <p:attrName>ppt_x</p:attrName>
                                          <p:attrName>ppt_y</p:attrName>
                                        </p:attrNameLst>
                                      </p:cBhvr>
                                      <p:rCtr x="0" y="4468"/>
                                    </p:animMotion>
                                  </p:childTnLst>
                                </p:cTn>
                              </p:par>
                              <p:par>
                                <p:cTn id="15" presetID="10" presetClass="entr" presetSubtype="0" fill="hold" grpId="0" nodeType="with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250"/>
                                  </p:stCondLst>
                                  <p:childTnLst>
                                    <p:animMotion origin="layout" path="M -3.95833E-6 -2.22222E-6 L -3.95833E-6 0.08935 " pathEditMode="relative" rAng="0" ptsTypes="AA">
                                      <p:cBhvr>
                                        <p:cTn id="19" dur="500" spd="-100000" fill="hold"/>
                                        <p:tgtEl>
                                          <p:spTgt spid="28"/>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P spid="28" grpId="0"/>
      <p:bldP spid="2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altLang="zh-CN"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rPr>
              <a:t>Thank You!</a:t>
            </a:r>
            <a:endParaRPr kumimoji="0" lang="en-US"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ircular Arrow 44"/>
          <p:cNvSpPr/>
          <p:nvPr/>
        </p:nvSpPr>
        <p:spPr>
          <a:xfrm>
            <a:off x="5513826" y="3178702"/>
            <a:ext cx="1454527" cy="1454527"/>
          </a:xfrm>
          <a:prstGeom prst="circularArrow">
            <a:avLst>
              <a:gd name="adj1" fmla="val 5085"/>
              <a:gd name="adj2" fmla="val 327528"/>
              <a:gd name="adj3" fmla="val 20192361"/>
              <a:gd name="adj4" fmla="val 16200324"/>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1" name="Circular Arrow 45"/>
          <p:cNvSpPr/>
          <p:nvPr/>
        </p:nvSpPr>
        <p:spPr>
          <a:xfrm>
            <a:off x="5525070" y="3213206"/>
            <a:ext cx="1454527" cy="1454527"/>
          </a:xfrm>
          <a:prstGeom prst="circularArrow">
            <a:avLst>
              <a:gd name="adj1" fmla="val 5085"/>
              <a:gd name="adj2" fmla="val 327528"/>
              <a:gd name="adj3" fmla="val 2912753"/>
              <a:gd name="adj4" fmla="val 20519953"/>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Circular Arrow 47"/>
          <p:cNvSpPr/>
          <p:nvPr/>
        </p:nvSpPr>
        <p:spPr>
          <a:xfrm>
            <a:off x="5466335" y="3213204"/>
            <a:ext cx="1454527" cy="1454527"/>
          </a:xfrm>
          <a:prstGeom prst="circularArrow">
            <a:avLst>
              <a:gd name="adj1" fmla="val 5085"/>
              <a:gd name="adj2" fmla="val 327528"/>
              <a:gd name="adj3" fmla="val 11552519"/>
              <a:gd name="adj4" fmla="val 7559718"/>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Circular Arrow 48"/>
          <p:cNvSpPr/>
          <p:nvPr/>
        </p:nvSpPr>
        <p:spPr>
          <a:xfrm>
            <a:off x="5477582" y="3178700"/>
            <a:ext cx="1454527" cy="1454527"/>
          </a:xfrm>
          <a:prstGeom prst="circularArrow">
            <a:avLst>
              <a:gd name="adj1" fmla="val 5085"/>
              <a:gd name="adj2" fmla="val 327528"/>
              <a:gd name="adj3" fmla="val 15872148"/>
              <a:gd name="adj4" fmla="val 11880111"/>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Title 1"/>
          <p:cNvSpPr>
            <a:spLocks noGrp="1"/>
          </p:cNvSpPr>
          <p:nvPr>
            <p:ph type="title"/>
          </p:nvPr>
        </p:nvSpPr>
        <p:spPr>
          <a:xfrm>
            <a:off x="295153" y="121906"/>
            <a:ext cx="10401103" cy="655619"/>
          </a:xfrm>
        </p:spPr>
        <p:txBody>
          <a:bodyPr>
            <a:noAutofit/>
          </a:bodyPr>
          <a:lstStyle/>
          <a:p>
            <a:r>
              <a:rPr lang="en-US" sz="4000" dirty="0"/>
              <a:t>Your datacenter cloud readiness assessment</a:t>
            </a:r>
          </a:p>
        </p:txBody>
      </p:sp>
      <p:grpSp>
        <p:nvGrpSpPr>
          <p:cNvPr id="17" name="Group 16">
            <a:extLst>
              <a:ext uri="{FF2B5EF4-FFF2-40B4-BE49-F238E27FC236}">
                <a16:creationId xmlns:a16="http://schemas.microsoft.com/office/drawing/2014/main" id="{52D10112-7A15-4A2B-A37D-0E8312C68135}"/>
              </a:ext>
            </a:extLst>
          </p:cNvPr>
          <p:cNvGrpSpPr/>
          <p:nvPr/>
        </p:nvGrpSpPr>
        <p:grpSpPr>
          <a:xfrm>
            <a:off x="270068" y="3939945"/>
            <a:ext cx="6705130" cy="2239644"/>
            <a:chOff x="270068" y="3939945"/>
            <a:chExt cx="6705130" cy="2239644"/>
          </a:xfrm>
        </p:grpSpPr>
        <p:sp>
          <p:nvSpPr>
            <p:cNvPr id="60" name="Freeform 115"/>
            <p:cNvSpPr/>
            <p:nvPr/>
          </p:nvSpPr>
          <p:spPr>
            <a:xfrm rot="16200000">
              <a:off x="4954703" y="3806777"/>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4"/>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grpSp>
          <p:nvGrpSpPr>
            <p:cNvPr id="16" name="Group 15">
              <a:extLst>
                <a:ext uri="{FF2B5EF4-FFF2-40B4-BE49-F238E27FC236}">
                  <a16:creationId xmlns:a16="http://schemas.microsoft.com/office/drawing/2014/main" id="{4E66A237-F9C2-4548-9BD1-4A26631FC063}"/>
                </a:ext>
              </a:extLst>
            </p:cNvPr>
            <p:cNvGrpSpPr/>
            <p:nvPr/>
          </p:nvGrpSpPr>
          <p:grpSpPr>
            <a:xfrm>
              <a:off x="270068" y="3939945"/>
              <a:ext cx="6680173" cy="2239644"/>
              <a:chOff x="270068" y="3939945"/>
              <a:chExt cx="6680173" cy="2239644"/>
            </a:xfrm>
          </p:grpSpPr>
          <p:cxnSp>
            <p:nvCxnSpPr>
              <p:cNvPr id="55" name="Straight Connector 54"/>
              <p:cNvCxnSpPr/>
              <p:nvPr/>
            </p:nvCxnSpPr>
            <p:spPr>
              <a:xfrm>
                <a:off x="3944881" y="3939945"/>
                <a:ext cx="0" cy="2239644"/>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6EB2982-C8CE-46AD-A9E2-324DBCEB78DD}"/>
                  </a:ext>
                </a:extLst>
              </p:cNvPr>
              <p:cNvGrpSpPr/>
              <p:nvPr/>
            </p:nvGrpSpPr>
            <p:grpSpPr>
              <a:xfrm>
                <a:off x="270068" y="3939945"/>
                <a:ext cx="6680173" cy="1754518"/>
                <a:chOff x="270068" y="3939945"/>
                <a:chExt cx="6680173" cy="1754518"/>
              </a:xfrm>
            </p:grpSpPr>
            <p:sp>
              <p:nvSpPr>
                <p:cNvPr id="61" name="TextBox 60"/>
                <p:cNvSpPr txBox="1"/>
                <p:nvPr/>
              </p:nvSpPr>
              <p:spPr>
                <a:xfrm>
                  <a:off x="4920733" y="4968155"/>
                  <a:ext cx="202950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3: Why</a:t>
                  </a:r>
                </a:p>
              </p:txBody>
            </p:sp>
            <p:sp>
              <p:nvSpPr>
                <p:cNvPr id="56" name="Isosceles Triangle 55"/>
                <p:cNvSpPr/>
                <p:nvPr/>
              </p:nvSpPr>
              <p:spPr bwMode="auto">
                <a:xfrm rot="5400000">
                  <a:off x="3883748" y="4997899"/>
                  <a:ext cx="294757" cy="172493"/>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a:xfrm>
                  <a:off x="270068" y="3939945"/>
                  <a:ext cx="3563151" cy="1754518"/>
                </a:xfrm>
                <a:prstGeom prst="rect">
                  <a:avLst/>
                </a:prstGeom>
                <a:solidFill>
                  <a:schemeClr val="bg1">
                    <a:lumMod val="95000"/>
                  </a:schemeClr>
                </a:solidFill>
                <a:ln w="6350">
                  <a:noFill/>
                </a:ln>
              </p:spPr>
              <p:style>
                <a:lnRef idx="2">
                  <a:schemeClr val="accent5">
                    <a:hueOff val="-9385555"/>
                    <a:satOff val="-911"/>
                    <a:lumOff val="170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rPr>
                    <a:t>Cost model transformation </a:t>
                  </a:r>
                  <a:r>
                    <a:rPr lang="en-US" sz="1371" dirty="0" err="1">
                      <a:solidFill>
                        <a:srgbClr val="353535"/>
                      </a:solidFill>
                    </a:rPr>
                    <a:t>CapEx</a:t>
                  </a:r>
                  <a:r>
                    <a:rPr lang="en-US" sz="1371" dirty="0">
                      <a:solidFill>
                        <a:srgbClr val="353535"/>
                      </a:solidFill>
                    </a:rPr>
                    <a:t> to </a:t>
                  </a:r>
                  <a:r>
                    <a:rPr lang="en-US" sz="1371" dirty="0" err="1">
                      <a:solidFill>
                        <a:srgbClr val="353535"/>
                      </a:solidFill>
                    </a:rPr>
                    <a:t>OpEx</a:t>
                  </a:r>
                  <a:endParaRPr lang="en-US" sz="1371" dirty="0">
                    <a:solidFill>
                      <a:srgbClr val="353535"/>
                    </a:solidFill>
                  </a:endParaRPr>
                </a:p>
                <a:p>
                  <a:pPr marL="172971" lvl="1" indent="-172971" defTabSz="533196">
                    <a:spcBef>
                      <a:spcPts val="600"/>
                    </a:spcBef>
                    <a:buFont typeface="Arial" panose="020B0604020202020204" pitchFamily="34" charset="0"/>
                    <a:buChar char="•"/>
                  </a:pPr>
                  <a:r>
                    <a:rPr lang="en-US" sz="1371" dirty="0">
                      <a:solidFill>
                        <a:srgbClr val="353535"/>
                      </a:solidFill>
                    </a:rPr>
                    <a:t>Datacenter modernization insight</a:t>
                  </a:r>
                </a:p>
                <a:p>
                  <a:pPr marL="172971" lvl="1" indent="-172971" defTabSz="533196">
                    <a:spcBef>
                      <a:spcPts val="600"/>
                    </a:spcBef>
                    <a:buFont typeface="Arial" panose="020B0604020202020204" pitchFamily="34" charset="0"/>
                    <a:buChar char="•"/>
                  </a:pPr>
                  <a:r>
                    <a:rPr lang="en-US" sz="1371" dirty="0">
                      <a:solidFill>
                        <a:srgbClr val="353535"/>
                      </a:solidFill>
                    </a:rPr>
                    <a:t>Modern security and new capabilities such as advanced analytics &amp; AI</a:t>
                  </a:r>
                </a:p>
                <a:p>
                  <a:pPr marL="172971" lvl="1" indent="-172971" defTabSz="533196">
                    <a:spcBef>
                      <a:spcPts val="600"/>
                    </a:spcBef>
                    <a:buFont typeface="Arial" panose="020B0604020202020204" pitchFamily="34" charset="0"/>
                    <a:buChar char="•"/>
                  </a:pPr>
                  <a:r>
                    <a:rPr lang="en-US" sz="1371" dirty="0">
                      <a:solidFill>
                        <a:srgbClr val="353535"/>
                      </a:solidFill>
                    </a:rPr>
                    <a:t>Cloud scale and elasticity </a:t>
                  </a:r>
                </a:p>
                <a:p>
                  <a:pPr marL="172971" lvl="1" indent="-172971" defTabSz="533196">
                    <a:spcBef>
                      <a:spcPts val="600"/>
                    </a:spcBef>
                    <a:buFont typeface="Arial" panose="020B0604020202020204" pitchFamily="34" charset="0"/>
                    <a:buChar char="•"/>
                  </a:pPr>
                  <a:r>
                    <a:rPr lang="en-US" sz="1371" dirty="0">
                      <a:solidFill>
                        <a:srgbClr val="353535"/>
                      </a:solidFill>
                    </a:rPr>
                    <a:t>Pay for what you use – consumption </a:t>
                  </a:r>
                </a:p>
              </p:txBody>
            </p:sp>
          </p:grpSp>
        </p:grpSp>
      </p:grpSp>
      <p:grpSp>
        <p:nvGrpSpPr>
          <p:cNvPr id="18" name="Group 17">
            <a:extLst>
              <a:ext uri="{FF2B5EF4-FFF2-40B4-BE49-F238E27FC236}">
                <a16:creationId xmlns:a16="http://schemas.microsoft.com/office/drawing/2014/main" id="{51C0529C-70B1-470A-8856-80F9CC9949D4}"/>
              </a:ext>
            </a:extLst>
          </p:cNvPr>
          <p:cNvGrpSpPr/>
          <p:nvPr/>
        </p:nvGrpSpPr>
        <p:grpSpPr>
          <a:xfrm>
            <a:off x="5480601" y="1290845"/>
            <a:ext cx="6443653" cy="2335373"/>
            <a:chOff x="5480601" y="1290845"/>
            <a:chExt cx="6443653" cy="2335373"/>
          </a:xfrm>
        </p:grpSpPr>
        <p:cxnSp>
          <p:nvCxnSpPr>
            <p:cNvPr id="52" name="Straight Connector 51"/>
            <p:cNvCxnSpPr/>
            <p:nvPr/>
          </p:nvCxnSpPr>
          <p:spPr>
            <a:xfrm flipH="1">
              <a:off x="8357538" y="1290845"/>
              <a:ext cx="0" cy="2239644"/>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3E38A4F-4ED1-4E1E-930E-3197BCD39CE8}"/>
                </a:ext>
              </a:extLst>
            </p:cNvPr>
            <p:cNvGrpSpPr/>
            <p:nvPr/>
          </p:nvGrpSpPr>
          <p:grpSpPr>
            <a:xfrm>
              <a:off x="5480601" y="1354824"/>
              <a:ext cx="6443653" cy="2271394"/>
              <a:chOff x="5480601" y="1354824"/>
              <a:chExt cx="6443653" cy="2271394"/>
            </a:xfrm>
          </p:grpSpPr>
          <p:sp>
            <p:nvSpPr>
              <p:cNvPr id="47" name="Freeform 113"/>
              <p:cNvSpPr/>
              <p:nvPr/>
            </p:nvSpPr>
            <p:spPr>
              <a:xfrm rot="5400000">
                <a:off x="5915365" y="1605723"/>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2"/>
              </a:solidFill>
              <a:ln w="12700" cap="flat" cmpd="sng" algn="ctr">
                <a:noFill/>
                <a:prstDash val="solid"/>
                <a:miter lim="800000"/>
              </a:ln>
              <a:effectLst/>
            </p:spPr>
            <p:txBody>
              <a:bodyPr vert="vert270" rtlCol="0" anchor="ctr"/>
              <a:lstStyle/>
              <a:p>
                <a:pPr algn="ctr" defTabSz="896042">
                  <a:defRPr/>
                </a:pPr>
                <a:endParaRPr lang="en-US" sz="1200" b="1" kern="0" dirty="0">
                  <a:solidFill>
                    <a:prstClr val="white"/>
                  </a:solidFill>
                  <a:latin typeface="Calibri" panose="020F0502020204030204"/>
                </a:endParaRPr>
              </a:p>
            </p:txBody>
          </p:sp>
          <p:sp>
            <p:nvSpPr>
              <p:cNvPr id="51" name="TextBox 50"/>
              <p:cNvSpPr txBox="1"/>
              <p:nvPr/>
            </p:nvSpPr>
            <p:spPr>
              <a:xfrm>
                <a:off x="5653093" y="2294695"/>
                <a:ext cx="1460003" cy="307777"/>
              </a:xfrm>
              <a:prstGeom prst="rect">
                <a:avLst/>
              </a:prstGeom>
              <a:noFill/>
            </p:spPr>
            <p:txBody>
              <a:bodyPr wrap="square" rtlCol="0">
                <a:spAutoFit/>
              </a:bodyPr>
              <a:lstStyle/>
              <a:p>
                <a:pPr algn="ctr" defTabSz="696921">
                  <a:spcBef>
                    <a:spcPct val="0"/>
                  </a:spcBef>
                  <a:spcAft>
                    <a:spcPct val="35000"/>
                  </a:spcAft>
                  <a:defRPr/>
                </a:pPr>
                <a:r>
                  <a:rPr lang="en-US" sz="1400" b="1" dirty="0">
                    <a:solidFill>
                      <a:srgbClr val="FFFFFF"/>
                    </a:solidFill>
                    <a:latin typeface="Segoe UI Semilight"/>
                  </a:rPr>
                  <a:t>1: What</a:t>
                </a:r>
              </a:p>
            </p:txBody>
          </p:sp>
          <p:sp>
            <p:nvSpPr>
              <p:cNvPr id="53" name="Isosceles Triangle 52"/>
              <p:cNvSpPr/>
              <p:nvPr/>
            </p:nvSpPr>
            <p:spPr bwMode="auto">
              <a:xfrm rot="16200000" flipH="1">
                <a:off x="8123913" y="2324421"/>
                <a:ext cx="294757" cy="172493"/>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a:xfrm>
                <a:off x="8456579" y="1354824"/>
                <a:ext cx="3467675" cy="2022540"/>
              </a:xfrm>
              <a:prstGeom prst="rect">
                <a:avLst/>
              </a:prstGeom>
              <a:solidFill>
                <a:schemeClr val="bg1">
                  <a:lumMod val="95000"/>
                </a:schemeClr>
              </a:solidFill>
              <a:ln w="6350">
                <a:noFill/>
              </a:ln>
            </p:spPr>
            <p:style>
              <a:lnRef idx="2">
                <a:schemeClr val="accent5">
                  <a:hueOff val="-3128519"/>
                  <a:satOff val="-304"/>
                  <a:lumOff val="568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Free assessment of your physical and virtual environments with dependency discovery</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Azure readiness report would be generated </a:t>
                </a:r>
                <a:endParaRPr lang="en-US" sz="1371" baseline="30000" dirty="0">
                  <a:solidFill>
                    <a:srgbClr val="353535"/>
                  </a:solidFill>
                  <a:latin typeface="Segoe UI Semilight"/>
                </a:endParaRP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Indicative cost of Azure server, network, and storage infrastructure based on current utilization </a:t>
                </a:r>
              </a:p>
            </p:txBody>
          </p:sp>
        </p:grpSp>
      </p:grpSp>
      <p:grpSp>
        <p:nvGrpSpPr>
          <p:cNvPr id="13" name="Group 12">
            <a:extLst>
              <a:ext uri="{FF2B5EF4-FFF2-40B4-BE49-F238E27FC236}">
                <a16:creationId xmlns:a16="http://schemas.microsoft.com/office/drawing/2014/main" id="{941BFDBC-33FA-4802-BE93-3F22B4D3F2F0}"/>
              </a:ext>
            </a:extLst>
          </p:cNvPr>
          <p:cNvGrpSpPr/>
          <p:nvPr/>
        </p:nvGrpSpPr>
        <p:grpSpPr>
          <a:xfrm>
            <a:off x="270067" y="1290845"/>
            <a:ext cx="5641610" cy="3381864"/>
            <a:chOff x="270067" y="1290845"/>
            <a:chExt cx="5641610" cy="3381864"/>
          </a:xfrm>
        </p:grpSpPr>
        <p:cxnSp>
          <p:nvCxnSpPr>
            <p:cNvPr id="10" name="Straight Connector 9"/>
            <p:cNvCxnSpPr/>
            <p:nvPr/>
          </p:nvCxnSpPr>
          <p:spPr>
            <a:xfrm>
              <a:off x="3944881" y="1290845"/>
              <a:ext cx="0" cy="223964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0892B23-5A66-4D71-B707-2B0414EAA743}"/>
                </a:ext>
              </a:extLst>
            </p:cNvPr>
            <p:cNvGrpSpPr/>
            <p:nvPr/>
          </p:nvGrpSpPr>
          <p:grpSpPr>
            <a:xfrm>
              <a:off x="270067" y="1290846"/>
              <a:ext cx="5641610" cy="3381863"/>
              <a:chOff x="270067" y="1290846"/>
              <a:chExt cx="5641610" cy="3381863"/>
            </a:xfrm>
          </p:grpSpPr>
          <p:sp>
            <p:nvSpPr>
              <p:cNvPr id="42" name="Freeform 112"/>
              <p:cNvSpPr/>
              <p:nvPr/>
            </p:nvSpPr>
            <p:spPr>
              <a:xfrm>
                <a:off x="4325946" y="22174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1"/>
              </a:solidFill>
              <a:ln w="12700" cap="flat" cmpd="sng" algn="ctr">
                <a:noFill/>
                <a:prstDash val="solid"/>
                <a:miter lim="800000"/>
              </a:ln>
              <a:effectLst/>
            </p:spPr>
            <p:txBody>
              <a:bodyPr vert="vert270" rtlCol="0" anchor="ctr">
                <a:normAutofit/>
              </a:bodyPr>
              <a:lstStyle/>
              <a:p>
                <a:pPr algn="ctr" defTabSz="896042">
                  <a:defRPr/>
                </a:pPr>
                <a:endParaRPr lang="en-US" sz="1200" b="1" kern="0" dirty="0">
                  <a:solidFill>
                    <a:prstClr val="white"/>
                  </a:solidFill>
                  <a:latin typeface="Calibri" panose="020F0502020204030204"/>
                </a:endParaRPr>
              </a:p>
            </p:txBody>
          </p:sp>
          <p:sp>
            <p:nvSpPr>
              <p:cNvPr id="43" name="TextBox 42"/>
              <p:cNvSpPr txBox="1"/>
              <p:nvPr/>
            </p:nvSpPr>
            <p:spPr>
              <a:xfrm>
                <a:off x="4409665" y="3445079"/>
                <a:ext cx="945007" cy="523220"/>
              </a:xfrm>
              <a:prstGeom prst="rect">
                <a:avLst/>
              </a:prstGeom>
              <a:noFill/>
            </p:spPr>
            <p:txBody>
              <a:bodyPr wrap="square" rtlCol="0">
                <a:spAutoFit/>
              </a:bodyPr>
              <a:lstStyle/>
              <a:p>
                <a:pPr algn="ctr" defTabSz="896042">
                  <a:defRPr/>
                </a:pPr>
                <a:r>
                  <a:rPr lang="en-US" sz="1400" b="1" kern="0" dirty="0">
                    <a:solidFill>
                      <a:prstClr val="white"/>
                    </a:solidFill>
                    <a:latin typeface="Segoe UI Semilight"/>
                  </a:rPr>
                  <a:t>4: Next</a:t>
                </a:r>
                <a:br>
                  <a:rPr lang="en-US" sz="1400" b="1" kern="0" dirty="0">
                    <a:solidFill>
                      <a:prstClr val="white"/>
                    </a:solidFill>
                    <a:latin typeface="Segoe UI Semilight"/>
                  </a:rPr>
                </a:br>
                <a:r>
                  <a:rPr lang="en-US" sz="1400" b="1" kern="0" dirty="0">
                    <a:solidFill>
                      <a:prstClr val="white"/>
                    </a:solidFill>
                    <a:latin typeface="Segoe UI Semilight"/>
                  </a:rPr>
                  <a:t>Steps</a:t>
                </a:r>
                <a:endParaRPr lang="en-US" sz="1200" b="1" kern="0" dirty="0">
                  <a:solidFill>
                    <a:prstClr val="white"/>
                  </a:solidFill>
                  <a:latin typeface="Segoe UI Semilight"/>
                </a:endParaRPr>
              </a:p>
            </p:txBody>
          </p:sp>
          <p:sp>
            <p:nvSpPr>
              <p:cNvPr id="46" name="Isosceles Triangle 45"/>
              <p:cNvSpPr/>
              <p:nvPr/>
            </p:nvSpPr>
            <p:spPr bwMode="auto">
              <a:xfrm rot="5400000">
                <a:off x="3883748" y="2324421"/>
                <a:ext cx="294757" cy="17249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a:xfrm>
                <a:off x="270067" y="1290846"/>
                <a:ext cx="3563152" cy="1811585"/>
              </a:xfrm>
              <a:prstGeom prst="rect">
                <a:avLst/>
              </a:prstGeom>
              <a:solidFill>
                <a:schemeClr val="bg1">
                  <a:lumMod val="95000"/>
                </a:schemeClr>
              </a:solidFill>
              <a:ln w="6350">
                <a:no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Tx/>
                  <a:buChar char="•"/>
                </a:pPr>
                <a:r>
                  <a:rPr lang="en-US" sz="1371" dirty="0">
                    <a:solidFill>
                      <a:srgbClr val="353535"/>
                    </a:solidFill>
                    <a:latin typeface="Segoe UI Semilight"/>
                  </a:rPr>
                  <a:t>Following on from the assessment we will arrange a meeting to discuss your assessment with you </a:t>
                </a:r>
              </a:p>
              <a:p>
                <a:pPr marL="172971" lvl="1" indent="-172971" defTabSz="533196">
                  <a:spcBef>
                    <a:spcPts val="600"/>
                  </a:spcBef>
                  <a:buFontTx/>
                  <a:buChar char="•"/>
                </a:pPr>
                <a:r>
                  <a:rPr lang="en-US" sz="1371" dirty="0">
                    <a:solidFill>
                      <a:srgbClr val="353535"/>
                    </a:solidFill>
                    <a:latin typeface="Segoe UI Semilight"/>
                  </a:rPr>
                  <a:t>Should you wish to proceed with your migration to Azure we will arrange a meeting to schedule the next actions</a:t>
                </a:r>
              </a:p>
              <a:p>
                <a:pPr marL="172971" lvl="1" indent="-172971" defTabSz="533196">
                  <a:spcBef>
                    <a:spcPts val="600"/>
                  </a:spcBef>
                  <a:buFontTx/>
                  <a:buChar char="•"/>
                </a:pPr>
                <a:endParaRPr lang="en-US" sz="1371" dirty="0">
                  <a:solidFill>
                    <a:srgbClr val="353535"/>
                  </a:solidFill>
                  <a:latin typeface="Segoe UI Semilight"/>
                </a:endParaRPr>
              </a:p>
            </p:txBody>
          </p:sp>
        </p:grpSp>
      </p:grpSp>
      <p:grpSp>
        <p:nvGrpSpPr>
          <p:cNvPr id="12" name="Group 11">
            <a:extLst>
              <a:ext uri="{FF2B5EF4-FFF2-40B4-BE49-F238E27FC236}">
                <a16:creationId xmlns:a16="http://schemas.microsoft.com/office/drawing/2014/main" id="{F7AD6454-B51F-4E74-9F58-5432D6AA95D6}"/>
              </a:ext>
            </a:extLst>
          </p:cNvPr>
          <p:cNvGrpSpPr/>
          <p:nvPr/>
        </p:nvGrpSpPr>
        <p:grpSpPr>
          <a:xfrm>
            <a:off x="5495705" y="3234531"/>
            <a:ext cx="1454527" cy="1454525"/>
            <a:chOff x="5495705" y="3234531"/>
            <a:chExt cx="1454527" cy="1454525"/>
          </a:xfrm>
        </p:grpSpPr>
        <p:sp>
          <p:nvSpPr>
            <p:cNvPr id="72" name="Circular Arrow 46"/>
            <p:cNvSpPr/>
            <p:nvPr/>
          </p:nvSpPr>
          <p:spPr>
            <a:xfrm>
              <a:off x="5495705" y="3234531"/>
              <a:ext cx="1454527" cy="1454525"/>
            </a:xfrm>
            <a:prstGeom prst="circularArrow">
              <a:avLst>
                <a:gd name="adj1" fmla="val 5085"/>
                <a:gd name="adj2" fmla="val 327528"/>
                <a:gd name="adj3" fmla="val 7232777"/>
                <a:gd name="adj4" fmla="val 3239695"/>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39" name="Picture 38">
              <a:extLst>
                <a:ext uri="{FF2B5EF4-FFF2-40B4-BE49-F238E27FC236}">
                  <a16:creationId xmlns:a16="http://schemas.microsoft.com/office/drawing/2014/main" id="{3F1EDA62-9B3E-4F68-A871-2D3D345A8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595" y="3627171"/>
              <a:ext cx="876497" cy="500855"/>
            </a:xfrm>
            <a:prstGeom prst="rect">
              <a:avLst/>
            </a:prstGeom>
          </p:spPr>
        </p:pic>
      </p:grpSp>
      <p:grpSp>
        <p:nvGrpSpPr>
          <p:cNvPr id="15" name="Group 14">
            <a:extLst>
              <a:ext uri="{FF2B5EF4-FFF2-40B4-BE49-F238E27FC236}">
                <a16:creationId xmlns:a16="http://schemas.microsoft.com/office/drawing/2014/main" id="{D410248A-5C43-40A7-AFFD-CE2AAAAA3E41}"/>
              </a:ext>
            </a:extLst>
          </p:cNvPr>
          <p:cNvGrpSpPr/>
          <p:nvPr/>
        </p:nvGrpSpPr>
        <p:grpSpPr>
          <a:xfrm>
            <a:off x="6533585" y="3206084"/>
            <a:ext cx="5399636" cy="2973506"/>
            <a:chOff x="6533585" y="3206084"/>
            <a:chExt cx="5399636" cy="2973506"/>
          </a:xfrm>
        </p:grpSpPr>
        <p:cxnSp>
          <p:nvCxnSpPr>
            <p:cNvPr id="57" name="Straight Connector 56"/>
            <p:cNvCxnSpPr/>
            <p:nvPr/>
          </p:nvCxnSpPr>
          <p:spPr>
            <a:xfrm flipH="1">
              <a:off x="8357538" y="3939946"/>
              <a:ext cx="0" cy="2239644"/>
            </a:xfrm>
            <a:prstGeom prst="line">
              <a:avLst/>
            </a:prstGeom>
            <a:solidFill>
              <a:schemeClr val="accent5">
                <a:lumMod val="75000"/>
              </a:schemeClr>
            </a:solid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1EC5864-C583-4C70-845A-F0610CD7A30B}"/>
                </a:ext>
              </a:extLst>
            </p:cNvPr>
            <p:cNvGrpSpPr/>
            <p:nvPr/>
          </p:nvGrpSpPr>
          <p:grpSpPr>
            <a:xfrm>
              <a:off x="6533585" y="3206084"/>
              <a:ext cx="5399636" cy="2455259"/>
              <a:chOff x="6533585" y="3206084"/>
              <a:chExt cx="5399636" cy="2455259"/>
            </a:xfrm>
          </p:grpSpPr>
          <p:grpSp>
            <p:nvGrpSpPr>
              <p:cNvPr id="4" name="Group 3">
                <a:extLst>
                  <a:ext uri="{FF2B5EF4-FFF2-40B4-BE49-F238E27FC236}">
                    <a16:creationId xmlns:a16="http://schemas.microsoft.com/office/drawing/2014/main" id="{8098C241-EA0A-4313-BDC3-629DDBAB11CF}"/>
                  </a:ext>
                </a:extLst>
              </p:cNvPr>
              <p:cNvGrpSpPr/>
              <p:nvPr/>
            </p:nvGrpSpPr>
            <p:grpSpPr>
              <a:xfrm>
                <a:off x="6533585" y="3206084"/>
                <a:ext cx="5399636" cy="2455259"/>
                <a:chOff x="6534255" y="3195050"/>
                <a:chExt cx="5399636" cy="2455259"/>
              </a:xfrm>
            </p:grpSpPr>
            <p:sp>
              <p:nvSpPr>
                <p:cNvPr id="63" name="Freeform 114"/>
                <p:cNvSpPr/>
                <p:nvPr/>
              </p:nvSpPr>
              <p:spPr>
                <a:xfrm flipH="1" flipV="1">
                  <a:off x="6534255" y="31950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5">
                    <a:lumMod val="75000"/>
                  </a:schemeClr>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sp>
              <p:nvSpPr>
                <p:cNvPr id="58" name="Isosceles Triangle 57"/>
                <p:cNvSpPr/>
                <p:nvPr/>
              </p:nvSpPr>
              <p:spPr bwMode="auto">
                <a:xfrm rot="16200000" flipH="1">
                  <a:off x="8123913" y="4997900"/>
                  <a:ext cx="294757" cy="172493"/>
                </a:xfrm>
                <a:prstGeom prst="triangl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a:xfrm>
                  <a:off x="8469201" y="3939946"/>
                  <a:ext cx="3464690" cy="1389675"/>
                </a:xfrm>
                <a:prstGeom prst="rect">
                  <a:avLst/>
                </a:prstGeom>
                <a:solidFill>
                  <a:schemeClr val="bg1">
                    <a:lumMod val="95000"/>
                  </a:schemeClr>
                </a:solidFill>
                <a:ln w="6350">
                  <a:noFill/>
                </a:ln>
              </p:spPr>
              <p:style>
                <a:lnRef idx="2">
                  <a:schemeClr val="accent5">
                    <a:hueOff val="-6257037"/>
                    <a:satOff val="-607"/>
                    <a:lumOff val="113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Agent-based and agent-less options </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Assessment will take place over 2-4 weeks depending on your environment</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Only metadata is collected – </a:t>
                  </a:r>
                  <a:r>
                    <a:rPr lang="en-US" sz="1371" b="1" dirty="0">
                      <a:solidFill>
                        <a:srgbClr val="353535"/>
                      </a:solidFill>
                      <a:latin typeface="Segoe UI Semilight"/>
                    </a:rPr>
                    <a:t>no customer data </a:t>
                  </a:r>
                  <a:endParaRPr lang="en-US" sz="1371" dirty="0">
                    <a:solidFill>
                      <a:srgbClr val="353535"/>
                    </a:solidFill>
                    <a:latin typeface="Segoe UI Semilight"/>
                  </a:endParaRPr>
                </a:p>
              </p:txBody>
            </p:sp>
          </p:grpSp>
          <p:sp>
            <p:nvSpPr>
              <p:cNvPr id="64" name="TextBox 63"/>
              <p:cNvSpPr txBox="1"/>
              <p:nvPr/>
            </p:nvSpPr>
            <p:spPr>
              <a:xfrm>
                <a:off x="7050820" y="3851313"/>
                <a:ext cx="94741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2: How</a:t>
                </a:r>
              </a:p>
            </p:txBody>
          </p:sp>
        </p:grpSp>
      </p:grpSp>
    </p:spTree>
    <p:extLst>
      <p:ext uri="{BB962C8B-B14F-4D97-AF65-F5344CB8AC3E}">
        <p14:creationId xmlns:p14="http://schemas.microsoft.com/office/powerpoint/2010/main" val="295453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1">
            <a:extLst>
              <a:ext uri="{FF2B5EF4-FFF2-40B4-BE49-F238E27FC236}">
                <a16:creationId xmlns:a16="http://schemas.microsoft.com/office/drawing/2014/main" id="{419E00C2-2AA7-419F-91AD-B6D498D8B067}"/>
              </a:ext>
            </a:extLst>
          </p:cNvPr>
          <p:cNvSpPr/>
          <p:nvPr/>
        </p:nvSpPr>
        <p:spPr bwMode="auto">
          <a:xfrm>
            <a:off x="2203427" y="826563"/>
            <a:ext cx="7785148" cy="429682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2610345" y="4811839"/>
            <a:ext cx="1020118" cy="70773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4451584" y="4698302"/>
            <a:ext cx="913294" cy="96251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6523902" y="4836708"/>
            <a:ext cx="685703"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8254161" y="4836708"/>
            <a:ext cx="896466"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10">
            <a:extLst>
              <a:ext uri="{FF2B5EF4-FFF2-40B4-BE49-F238E27FC236}">
                <a16:creationId xmlns:a16="http://schemas.microsoft.com/office/drawing/2014/main" id="{896338E4-5E15-43CE-8AF9-7CEA7FF4CEDC}"/>
              </a:ext>
            </a:extLst>
          </p:cNvPr>
          <p:cNvSpPr txBox="1"/>
          <p:nvPr/>
        </p:nvSpPr>
        <p:spPr>
          <a:xfrm>
            <a:off x="7706325"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2058402"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5793436"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3875251"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740243" y="4697218"/>
            <a:ext cx="732318" cy="732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566337" y="4734168"/>
            <a:ext cx="674103" cy="658416"/>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593706" y="4691152"/>
            <a:ext cx="501429" cy="744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8360442" y="4698302"/>
            <a:ext cx="790186" cy="78188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3" name="MS cloud text">
            <a:extLst>
              <a:ext uri="{FF2B5EF4-FFF2-40B4-BE49-F238E27FC236}">
                <a16:creationId xmlns:a16="http://schemas.microsoft.com/office/drawing/2014/main" id="{9E59C516-6363-4A74-B86F-292983DE1AF7}"/>
              </a:ext>
            </a:extLst>
          </p:cNvPr>
          <p:cNvSpPr txBox="1">
            <a:spLocks/>
          </p:cNvSpPr>
          <p:nvPr/>
        </p:nvSpPr>
        <p:spPr>
          <a:xfrm>
            <a:off x="2932029" y="2919145"/>
            <a:ext cx="6711446" cy="1144340"/>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5499" kern="0" spc="-100" dirty="0">
                <a:solidFill>
                  <a:srgbClr val="002050"/>
                </a:solidFill>
                <a:latin typeface="Segoe UI Semilight"/>
                <a:cs typeface="Segoe UI Semilight" panose="020B0402040204020203" pitchFamily="34" charset="0"/>
              </a:rPr>
              <a:t>Azure. Cloud for all.</a:t>
            </a:r>
            <a:endParaRPr lang="en-US" sz="5499" kern="0" spc="-100" dirty="0">
              <a:solidFill>
                <a:srgbClr val="002050"/>
              </a:solidFill>
              <a:latin typeface="Segoe UI Light"/>
              <a:cs typeface="Segoe UI Semilight" panose="020B0402040204020203" pitchFamily="34" charset="0"/>
            </a:endParaRPr>
          </a:p>
        </p:txBody>
      </p:sp>
      <p:sp>
        <p:nvSpPr>
          <p:cNvPr id="18" name="Title 1">
            <a:extLst>
              <a:ext uri="{FF2B5EF4-FFF2-40B4-BE49-F238E27FC236}">
                <a16:creationId xmlns:a16="http://schemas.microsoft.com/office/drawing/2014/main" id="{59B666FD-1933-4269-B1C3-7C025AA5DEF6}"/>
              </a:ext>
            </a:extLst>
          </p:cNvPr>
          <p:cNvSpPr>
            <a:spLocks noGrp="1"/>
          </p:cNvSpPr>
          <p:nvPr>
            <p:ph type="title"/>
          </p:nvPr>
        </p:nvSpPr>
        <p:spPr>
          <a:xfrm>
            <a:off x="295153" y="121906"/>
            <a:ext cx="10401103" cy="655619"/>
          </a:xfrm>
        </p:spPr>
        <p:txBody>
          <a:bodyPr>
            <a:noAutofit/>
          </a:bodyPr>
          <a:lstStyle/>
          <a:p>
            <a:r>
              <a:rPr lang="en-US" sz="4000" kern="0" dirty="0">
                <a:solidFill>
                  <a:srgbClr val="002050"/>
                </a:solidFill>
                <a:latin typeface="Segoe UI Semilight"/>
                <a:cs typeface="Segoe UI Semilight" panose="020B0402040204020203" pitchFamily="34" charset="0"/>
              </a:rPr>
              <a:t>Why Microsoft Azure?</a:t>
            </a:r>
            <a:endParaRPr lang="en-US" sz="4000" dirty="0"/>
          </a:p>
        </p:txBody>
      </p: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4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14729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084161"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45650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775068"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45971" y="3692362"/>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028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7383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4180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110473" y="3692364"/>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49444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6749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53890" y="2312885"/>
            <a:ext cx="950701" cy="95069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384080" y="2360854"/>
            <a:ext cx="875123" cy="854760"/>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82159" y="2305010"/>
            <a:ext cx="650956" cy="966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Freeform 33"/>
          <p:cNvSpPr>
            <a:spLocks noChangeArrowheads="1"/>
          </p:cNvSpPr>
          <p:nvPr/>
        </p:nvSpPr>
        <p:spPr bwMode="auto">
          <a:xfrm>
            <a:off x="9683739" y="2306580"/>
            <a:ext cx="1025824" cy="101505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508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8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7938429"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7938431"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095056"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s</a:t>
            </a:r>
            <a:r>
              <a:rPr kumimoji="0" lang="en-US" sz="1568"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ervices</a:t>
            </a:r>
            <a:endPar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095056"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9907190" y="3277788"/>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9907190" y="4423082"/>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063814"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Security</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063814"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On-premises</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5969140"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5969142"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125767"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125767"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095586"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Data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064344"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126297"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Unified cloud p</a:t>
            </a:r>
            <a:r>
              <a:rPr kumimoji="0" lang="en-US" sz="1400" b="1" i="0" u="none" strike="noStrike" kern="1200" cap="none" spc="0" normalizeH="0" baseline="0" noProof="0" dirty="0" err="1">
                <a:ln>
                  <a:noFill/>
                </a:ln>
                <a:solidFill>
                  <a:srgbClr val="002050"/>
                </a:solidFill>
                <a:effectLst/>
                <a:uLnTx/>
                <a:uFillTx/>
                <a:latin typeface="Segoe UI"/>
                <a:ea typeface="+mn-ea"/>
                <a:cs typeface="Segoe UI" panose="020B0502040204020203" pitchFamily="34" charset="0"/>
              </a:rPr>
              <a:t>latform</a:t>
            </a:r>
            <a:endPar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157009"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Common </a:t>
            </a:r>
            <a:b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b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3999854" y="3277787"/>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3999854"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156478"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156478"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22600" y="477072"/>
            <a:ext cx="792041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The only consistent, hybrid cloud</a:t>
            </a:r>
          </a:p>
        </p:txBody>
      </p:sp>
      <p:grpSp>
        <p:nvGrpSpPr>
          <p:cNvPr id="3" name="Group 2"/>
          <p:cNvGrpSpPr/>
          <p:nvPr/>
        </p:nvGrpSpPr>
        <p:grpSpPr>
          <a:xfrm>
            <a:off x="3935838" y="2156240"/>
            <a:ext cx="6988249" cy="3201059"/>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3952</Words>
  <Application>Microsoft Office PowerPoint</Application>
  <PresentationFormat>Widescreen</PresentationFormat>
  <Paragraphs>561</Paragraphs>
  <Slides>24</Slides>
  <Notes>23</Notes>
  <HiddenSlides>13</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40" baseType="lpstr">
      <vt:lpstr>MS PGothic</vt:lpstr>
      <vt:lpstr>PMingLiU</vt:lpstr>
      <vt:lpstr>Arial</vt:lpstr>
      <vt:lpstr>Calibri</vt:lpstr>
      <vt:lpstr>Consolas</vt:lpstr>
      <vt:lpstr>Segoe Pro Light</vt:lpstr>
      <vt:lpstr>Segoe Pro Semibold</vt:lpstr>
      <vt:lpstr>Segoe UI</vt:lpstr>
      <vt:lpstr>Segoe UI Light</vt:lpstr>
      <vt:lpstr>Segoe UI Semibold</vt:lpstr>
      <vt:lpstr>Segoe UI Semilight</vt:lpstr>
      <vt:lpstr>Wingdings</vt:lpstr>
      <vt:lpstr>4_COLOR TEMPLATE</vt:lpstr>
      <vt:lpstr>3-50088_Microsoft_Inspire_Template</vt:lpstr>
      <vt:lpstr>EBC_2017</vt:lpstr>
      <vt:lpstr>think-cell Slide</vt:lpstr>
      <vt:lpstr>Datacenter Cloud Assessment </vt:lpstr>
      <vt:lpstr> Executive Summary  What: This is a free assessment to assess your I.T environment cloud readiness for migration to Azure.  How: Utilizing Microsoft’s partnersto assess your virtual and physical server environments.  Why: To assist you in taking your first steps on your cloud journey.  </vt:lpstr>
      <vt:lpstr>Your datacenter cloud readiness assessment</vt:lpstr>
      <vt:lpstr>Why Microsoft Azure?</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Process</vt:lpstr>
      <vt:lpstr>Assessment Outcome</vt:lpstr>
      <vt:lpstr>Assessment Outcome</vt:lpstr>
      <vt:lpstr>Assessment Outcome</vt:lpstr>
      <vt:lpstr>Assessment Proposal</vt:lpstr>
      <vt:lpstr>Partner Acceleration Framework Partners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Datacenter Cloud Assessment</dc:title>
  <dc:creator>Bradley Stewart</dc:creator>
  <cp:lastModifiedBy>Mohamed Garrana</cp:lastModifiedBy>
  <cp:revision>24</cp:revision>
  <dcterms:created xsi:type="dcterms:W3CDTF">2018-02-28T06:49:37Z</dcterms:created>
  <dcterms:modified xsi:type="dcterms:W3CDTF">2018-10-09T07:31:31Z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brstewar@microsoft.com</vt:lpwstr>
  </property>
  <property fmtid="{D5CDD505-2E9C-101B-9397-08002B2CF9AE}" pid="5" name="MSIP_Label_f42aa342-8706-4288-bd11-ebb85995028c_SetDate">
    <vt:lpwstr>2018-02-28T07:10:34.2502979Z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